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6" r:id="rId4"/>
    <p:sldMasterId id="214748366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Lst>
  <p:sldSz cy="5143500" cx="9144000"/>
  <p:notesSz cx="6858000" cy="9144000"/>
  <p:embeddedFontLst>
    <p:embeddedFont>
      <p:font typeface="Rubik Medium"/>
      <p:regular r:id="rId68"/>
      <p:bold r:id="rId69"/>
      <p:italic r:id="rId70"/>
      <p:boldItalic r:id="rId71"/>
    </p:embeddedFont>
    <p:embeddedFont>
      <p:font typeface="Rubik Light"/>
      <p:regular r:id="rId72"/>
      <p:bold r:id="rId73"/>
      <p:italic r:id="rId74"/>
      <p:boldItalic r:id="rId75"/>
    </p:embeddedFont>
    <p:embeddedFont>
      <p:font typeface="Rubik"/>
      <p:regular r:id="rId76"/>
      <p:bold r:id="rId77"/>
      <p:italic r:id="rId78"/>
      <p:boldItalic r:id="rId79"/>
    </p:embeddedFont>
    <p:embeddedFont>
      <p:font typeface="Rubik SemiBold"/>
      <p:regular r:id="rId80"/>
      <p:bold r:id="rId81"/>
      <p:italic r:id="rId82"/>
      <p:boldItalic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2880">
          <p15:clr>
            <a:srgbClr val="A4A3A4"/>
          </p15:clr>
        </p15:guide>
        <p15:guide id="3" pos="5400">
          <p15:clr>
            <a:srgbClr val="9AA0A6"/>
          </p15:clr>
        </p15:guide>
        <p15:guide id="4" orient="horz" pos="1646">
          <p15:clr>
            <a:srgbClr val="9AA0A6"/>
          </p15:clr>
        </p15:guide>
        <p15:guide id="5" orient="horz" pos="3096">
          <p15:clr>
            <a:srgbClr val="9AA0A6"/>
          </p15:clr>
        </p15:guide>
        <p15:guide id="6" pos="391">
          <p15:clr>
            <a:srgbClr val="9AA0A6"/>
          </p15:clr>
        </p15:guide>
        <p15:guide id="7" orient="horz" pos="474">
          <p15:clr>
            <a:srgbClr val="9AA0A6"/>
          </p15:clr>
        </p15:guide>
        <p15:guide id="8" orient="horz" pos="144">
          <p15:clr>
            <a:srgbClr val="9AA0A6"/>
          </p15:clr>
        </p15:guide>
        <p15:guide id="9" orient="horz" pos="624">
          <p15:clr>
            <a:srgbClr val="9AA0A6"/>
          </p15:clr>
        </p15:guide>
        <p15:guide id="10" orient="horz" pos="2730">
          <p15:clr>
            <a:srgbClr val="9AA0A6"/>
          </p15:clr>
        </p15:guide>
        <p15:guide id="11">
          <p15:clr>
            <a:srgbClr val="9AA0A6"/>
          </p15:clr>
        </p15:guide>
        <p15:guide id="12" orient="horz">
          <p15:clr>
            <a:srgbClr val="9AA0A6"/>
          </p15:clr>
        </p15:guide>
        <p15:guide id="13" orient="horz" pos="3240">
          <p15:clr>
            <a:srgbClr val="9AA0A6"/>
          </p15:clr>
        </p15:guide>
        <p15:guide id="14" pos="5760">
          <p15:clr>
            <a:srgbClr val="9AA0A6"/>
          </p15:clr>
        </p15:guide>
        <p15:guide id="15" orient="horz">
          <p15:clr>
            <a:srgbClr val="9AA0A6"/>
          </p15:clr>
        </p15:guide>
        <p15:guide id="16" orient="horz" pos="1292">
          <p15:clr>
            <a:srgbClr val="9AA0A6"/>
          </p15:clr>
        </p15:guide>
        <p15:guide id="17" orient="horz">
          <p15:clr>
            <a:srgbClr val="9AA0A6"/>
          </p15:clr>
        </p15:guide>
        <p15:guide id="18" pos="3168">
          <p15:clr>
            <a:srgbClr val="9AA0A6"/>
          </p15:clr>
        </p15:guide>
        <p15:guide id="19" orient="horz" pos="748">
          <p15:clr>
            <a:srgbClr val="9AA0A6"/>
          </p15:clr>
        </p15:guide>
        <p15:guide id="20" orient="horz" pos="2016">
          <p15:clr>
            <a:srgbClr val="9AA0A6"/>
          </p15:clr>
        </p15:guide>
        <p15:guide id="21" orient="horz" pos="2958">
          <p15:clr>
            <a:srgbClr val="9AA0A6"/>
          </p15:clr>
        </p15:guide>
        <p15:guide id="22" orient="horz" pos="2438">
          <p15:clr>
            <a:srgbClr val="9AA0A6"/>
          </p15:clr>
        </p15:guide>
        <p15:guide id="23" orient="horz" pos="1257">
          <p15:clr>
            <a:srgbClr val="9AA0A6"/>
          </p15:clr>
        </p15:guide>
        <p15:guide id="24" orient="horz" pos="1249">
          <p15:clr>
            <a:srgbClr val="9AA0A6"/>
          </p15:clr>
        </p15:guide>
        <p15:guide id="25" pos="228">
          <p15:clr>
            <a:srgbClr val="9AA0A6"/>
          </p15:clr>
        </p15:guide>
        <p15:guide id="26" pos="245">
          <p15:clr>
            <a:srgbClr val="9AA0A6"/>
          </p15:clr>
        </p15:guide>
        <p15:guide id="27" orient="horz" pos="1739">
          <p15:clr>
            <a:srgbClr val="9AA0A6"/>
          </p15:clr>
        </p15:guide>
        <p15:guide id="28" pos="4032">
          <p15:clr>
            <a:srgbClr val="9AA0A6"/>
          </p15:clr>
        </p15:guide>
        <p15:guide id="29" pos="4186">
          <p15:clr>
            <a:srgbClr val="9AA0A6"/>
          </p15:clr>
        </p15:guide>
        <p15:guide id="30" orient="horz" pos="998">
          <p15:clr>
            <a:srgbClr val="9AA0A6"/>
          </p15:clr>
        </p15:guide>
        <p15:guide id="31" orient="horz" pos="694">
          <p15:clr>
            <a:srgbClr val="9AA0A6"/>
          </p15:clr>
        </p15:guide>
        <p15:guide id="32" orient="horz" pos="216">
          <p15:clr>
            <a:srgbClr val="9AA0A6"/>
          </p15:clr>
        </p15:guide>
        <p15:guide id="33" pos="36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2880"/>
        <p:guide pos="5400"/>
        <p:guide pos="1646" orient="horz"/>
        <p:guide pos="3096" orient="horz"/>
        <p:guide pos="391"/>
        <p:guide pos="474" orient="horz"/>
        <p:guide pos="144" orient="horz"/>
        <p:guide pos="624" orient="horz"/>
        <p:guide pos="2730" orient="horz"/>
        <p:guide/>
        <p:guide orient="horz"/>
        <p:guide pos="3240" orient="horz"/>
        <p:guide pos="5760"/>
        <p:guide orient="horz"/>
        <p:guide pos="1292" orient="horz"/>
        <p:guide orient="horz"/>
        <p:guide pos="3168"/>
        <p:guide pos="748" orient="horz"/>
        <p:guide pos="2016" orient="horz"/>
        <p:guide pos="2958" orient="horz"/>
        <p:guide pos="2438" orient="horz"/>
        <p:guide pos="1257" orient="horz"/>
        <p:guide pos="1249" orient="horz"/>
        <p:guide pos="228"/>
        <p:guide pos="245"/>
        <p:guide pos="1739" orient="horz"/>
        <p:guide pos="4032"/>
        <p:guide pos="4186"/>
        <p:guide pos="998" orient="horz"/>
        <p:guide pos="694" orient="horz"/>
        <p:guide pos="216" orient="horz"/>
        <p:guide pos="3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3" Type="http://schemas.openxmlformats.org/officeDocument/2006/relationships/font" Target="fonts/RubikSemiBold-boldItalic.fnt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RubikSemiBold-regular.fntdata"/><Relationship Id="rId82" Type="http://schemas.openxmlformats.org/officeDocument/2006/relationships/font" Target="fonts/RubikSemiBold-italic.fntdata"/><Relationship Id="rId81" Type="http://schemas.openxmlformats.org/officeDocument/2006/relationships/font" Target="fonts/Rubik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RubikLight-bold.fntdata"/><Relationship Id="rId72" Type="http://schemas.openxmlformats.org/officeDocument/2006/relationships/font" Target="fonts/RubikLight-regular.fntdata"/><Relationship Id="rId31" Type="http://schemas.openxmlformats.org/officeDocument/2006/relationships/slide" Target="slides/slide25.xml"/><Relationship Id="rId75" Type="http://schemas.openxmlformats.org/officeDocument/2006/relationships/font" Target="fonts/RubikLight-boldItalic.fntdata"/><Relationship Id="rId30" Type="http://schemas.openxmlformats.org/officeDocument/2006/relationships/slide" Target="slides/slide24.xml"/><Relationship Id="rId74" Type="http://schemas.openxmlformats.org/officeDocument/2006/relationships/font" Target="fonts/RubikLight-italic.fntdata"/><Relationship Id="rId33" Type="http://schemas.openxmlformats.org/officeDocument/2006/relationships/slide" Target="slides/slide27.xml"/><Relationship Id="rId77" Type="http://schemas.openxmlformats.org/officeDocument/2006/relationships/font" Target="fonts/Rubik-bold.fntdata"/><Relationship Id="rId32" Type="http://schemas.openxmlformats.org/officeDocument/2006/relationships/slide" Target="slides/slide26.xml"/><Relationship Id="rId76" Type="http://schemas.openxmlformats.org/officeDocument/2006/relationships/font" Target="fonts/Rubik-regular.fntdata"/><Relationship Id="rId35" Type="http://schemas.openxmlformats.org/officeDocument/2006/relationships/slide" Target="slides/slide29.xml"/><Relationship Id="rId79" Type="http://schemas.openxmlformats.org/officeDocument/2006/relationships/font" Target="fonts/Rubik-boldItalic.fntdata"/><Relationship Id="rId34" Type="http://schemas.openxmlformats.org/officeDocument/2006/relationships/slide" Target="slides/slide28.xml"/><Relationship Id="rId78" Type="http://schemas.openxmlformats.org/officeDocument/2006/relationships/font" Target="fonts/Rubik-italic.fntdata"/><Relationship Id="rId71" Type="http://schemas.openxmlformats.org/officeDocument/2006/relationships/font" Target="fonts/RubikMedium-boldItalic.fntdata"/><Relationship Id="rId70" Type="http://schemas.openxmlformats.org/officeDocument/2006/relationships/font" Target="fonts/RubikMedium-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font" Target="fonts/RubikMedium-regular.fntdata"/><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RubikMedium-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0c8addca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0c8addca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090a8f08e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090a8f08e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2c07d72dba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2c07d72dba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296024327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296024327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296024327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296024327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090a8f08e5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090a8f08e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296024327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296024327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090a8f08e5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090a8f08e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f2ab1ced2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f2ab1ced2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f2ab1ced2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f2ab1ced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f2ab1ced21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f2ab1ced21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0f84370d10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0f84370d10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10e731eccab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10e731eccab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12960243270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1296024327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a589d6aab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a589d6aab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0b2be2fb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10b2be2fb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1115eac62f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1115eac62f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a589d6aabd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a589d6aab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1115eac62f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1115eac62f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0b2be2fb99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0b2be2fb99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a7da4bf2f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a7da4bf2f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a589d6aabd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a589d6aabd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2960243270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2960243270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2960243270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12960243270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a752dd2a9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a752dd2a9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a752dd2a9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2a752dd2a9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a589d6aabd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2a589d6aabd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a589d6aabd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a589d6aabd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12960243270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12960243270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1115eac7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1115eac7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12c5b893d2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12c5b893d2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12960243270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12960243270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12960243270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12960243270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12e58e720a8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12e58e720a8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128690f128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128690f128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12960243270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12960243270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12c5b893d2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12c5b893d2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12960243270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12960243270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128690f128b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128690f128b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128690f128b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128690f128b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128690f128b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128690f128b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128690f128b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128690f128b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128690f128b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128690f128b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128690f128b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128690f128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128690f128b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128690f128b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21115eac7c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21115eac7c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1e4add18d42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1e4add18d42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128690f128b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128690f128b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128690f128b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128690f128b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128690f128b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128690f128b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128690f128b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128690f128b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128690f128b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128690f128b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128690f128b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128690f128b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128690f128b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128690f128b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12ea1480472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12ea148047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12ea1480472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12ea1480472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1e4add18d42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1e4add18d42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1e4add18d42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1e4add18d42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1e4add18d42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1e4add18d42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12ea1480472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12ea1480472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f7e50b4e0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5" name="Google Shape;915;gf7e50b4e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311708" y="744575"/>
            <a:ext cx="8520600" cy="2052600"/>
          </a:xfrm>
          <a:prstGeom prst="rect">
            <a:avLst/>
          </a:prstGeom>
        </p:spPr>
        <p:txBody>
          <a:bodyPr anchorCtr="0" anchor="b" bIns="0" lIns="0" spcFirstLastPara="1" rIns="0" wrap="square" tIns="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11" name="Google Shape;11;p2"/>
          <p:cNvPicPr preferRelativeResize="0"/>
          <p:nvPr/>
        </p:nvPicPr>
        <p:blipFill>
          <a:blip r:embed="rId2">
            <a:alphaModFix/>
          </a:blip>
          <a:stretch>
            <a:fillRect/>
          </a:stretch>
        </p:blipFill>
        <p:spPr>
          <a:xfrm>
            <a:off x="8781300" y="4780795"/>
            <a:ext cx="210312" cy="21031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parator slide">
  <p:cSld name="CUSTOM">
    <p:spTree>
      <p:nvGrpSpPr>
        <p:cNvPr id="12" name="Shape 12"/>
        <p:cNvGrpSpPr/>
        <p:nvPr/>
      </p:nvGrpSpPr>
      <p:grpSpPr>
        <a:xfrm>
          <a:off x="0" y="0"/>
          <a:ext cx="0" cy="0"/>
          <a:chOff x="0" y="0"/>
          <a:chExt cx="0" cy="0"/>
        </a:xfrm>
      </p:grpSpPr>
      <p:sp>
        <p:nvSpPr>
          <p:cNvPr id="13" name="Google Shape;13;p3"/>
          <p:cNvSpPr txBox="1"/>
          <p:nvPr>
            <p:ph type="title"/>
          </p:nvPr>
        </p:nvSpPr>
        <p:spPr>
          <a:xfrm>
            <a:off x="572975" y="303125"/>
            <a:ext cx="8139900" cy="4183800"/>
          </a:xfrm>
          <a:prstGeom prst="rect">
            <a:avLst/>
          </a:prstGeom>
        </p:spPr>
        <p:txBody>
          <a:bodyPr anchorCtr="0" anchor="ctr" bIns="0" lIns="0" spcFirstLastPara="1" rIns="0" wrap="square" tIns="0">
            <a:noAutofit/>
          </a:bodyPr>
          <a:lstStyle>
            <a:lvl1pPr lvl="0">
              <a:lnSpc>
                <a:spcPct val="80000"/>
              </a:lnSpc>
              <a:spcBef>
                <a:spcPts val="0"/>
              </a:spcBef>
              <a:spcAft>
                <a:spcPts val="0"/>
              </a:spcAft>
              <a:buClr>
                <a:schemeClr val="lt1"/>
              </a:buClr>
              <a:buSzPts val="3400"/>
              <a:buFont typeface="Rubik Medium"/>
              <a:buNone/>
              <a:defRPr i="1" sz="3400">
                <a:solidFill>
                  <a:schemeClr val="lt1"/>
                </a:solidFill>
                <a:latin typeface="Rubik Medium"/>
                <a:ea typeface="Rubik Medium"/>
                <a:cs typeface="Rubik Medium"/>
                <a:sym typeface="Rubik Medium"/>
              </a:defRPr>
            </a:lvl1pPr>
            <a:lvl2pPr lvl="1">
              <a:lnSpc>
                <a:spcPct val="80000"/>
              </a:lnSpc>
              <a:spcBef>
                <a:spcPts val="0"/>
              </a:spcBef>
              <a:spcAft>
                <a:spcPts val="0"/>
              </a:spcAft>
              <a:buClr>
                <a:schemeClr val="lt1"/>
              </a:buClr>
              <a:buSzPts val="4800"/>
              <a:buNone/>
              <a:defRPr b="1" i="1" sz="4800">
                <a:solidFill>
                  <a:schemeClr val="lt1"/>
                </a:solidFill>
              </a:defRPr>
            </a:lvl2pPr>
            <a:lvl3pPr lvl="2">
              <a:lnSpc>
                <a:spcPct val="80000"/>
              </a:lnSpc>
              <a:spcBef>
                <a:spcPts val="0"/>
              </a:spcBef>
              <a:spcAft>
                <a:spcPts val="0"/>
              </a:spcAft>
              <a:buClr>
                <a:schemeClr val="lt1"/>
              </a:buClr>
              <a:buSzPts val="4800"/>
              <a:buNone/>
              <a:defRPr b="1" i="1" sz="4800">
                <a:solidFill>
                  <a:schemeClr val="lt1"/>
                </a:solidFill>
              </a:defRPr>
            </a:lvl3pPr>
            <a:lvl4pPr lvl="3">
              <a:lnSpc>
                <a:spcPct val="80000"/>
              </a:lnSpc>
              <a:spcBef>
                <a:spcPts val="0"/>
              </a:spcBef>
              <a:spcAft>
                <a:spcPts val="0"/>
              </a:spcAft>
              <a:buClr>
                <a:schemeClr val="lt1"/>
              </a:buClr>
              <a:buSzPts val="4800"/>
              <a:buNone/>
              <a:defRPr b="1" i="1" sz="4800">
                <a:solidFill>
                  <a:schemeClr val="lt1"/>
                </a:solidFill>
              </a:defRPr>
            </a:lvl4pPr>
            <a:lvl5pPr lvl="4">
              <a:lnSpc>
                <a:spcPct val="80000"/>
              </a:lnSpc>
              <a:spcBef>
                <a:spcPts val="0"/>
              </a:spcBef>
              <a:spcAft>
                <a:spcPts val="0"/>
              </a:spcAft>
              <a:buClr>
                <a:schemeClr val="lt1"/>
              </a:buClr>
              <a:buSzPts val="4800"/>
              <a:buNone/>
              <a:defRPr b="1" i="1" sz="4800">
                <a:solidFill>
                  <a:schemeClr val="lt1"/>
                </a:solidFill>
              </a:defRPr>
            </a:lvl5pPr>
            <a:lvl6pPr lvl="5">
              <a:lnSpc>
                <a:spcPct val="80000"/>
              </a:lnSpc>
              <a:spcBef>
                <a:spcPts val="0"/>
              </a:spcBef>
              <a:spcAft>
                <a:spcPts val="0"/>
              </a:spcAft>
              <a:buClr>
                <a:schemeClr val="lt1"/>
              </a:buClr>
              <a:buSzPts val="4800"/>
              <a:buNone/>
              <a:defRPr b="1" i="1" sz="4800">
                <a:solidFill>
                  <a:schemeClr val="lt1"/>
                </a:solidFill>
              </a:defRPr>
            </a:lvl6pPr>
            <a:lvl7pPr lvl="6">
              <a:lnSpc>
                <a:spcPct val="80000"/>
              </a:lnSpc>
              <a:spcBef>
                <a:spcPts val="0"/>
              </a:spcBef>
              <a:spcAft>
                <a:spcPts val="0"/>
              </a:spcAft>
              <a:buClr>
                <a:schemeClr val="lt1"/>
              </a:buClr>
              <a:buSzPts val="4800"/>
              <a:buNone/>
              <a:defRPr b="1" i="1" sz="4800">
                <a:solidFill>
                  <a:schemeClr val="lt1"/>
                </a:solidFill>
              </a:defRPr>
            </a:lvl7pPr>
            <a:lvl8pPr lvl="7">
              <a:lnSpc>
                <a:spcPct val="80000"/>
              </a:lnSpc>
              <a:spcBef>
                <a:spcPts val="0"/>
              </a:spcBef>
              <a:spcAft>
                <a:spcPts val="0"/>
              </a:spcAft>
              <a:buClr>
                <a:schemeClr val="lt1"/>
              </a:buClr>
              <a:buSzPts val="4800"/>
              <a:buNone/>
              <a:defRPr b="1" i="1" sz="4800">
                <a:solidFill>
                  <a:schemeClr val="lt1"/>
                </a:solidFill>
              </a:defRPr>
            </a:lvl8pPr>
            <a:lvl9pPr lvl="8">
              <a:lnSpc>
                <a:spcPct val="80000"/>
              </a:lnSpc>
              <a:spcBef>
                <a:spcPts val="0"/>
              </a:spcBef>
              <a:spcAft>
                <a:spcPts val="0"/>
              </a:spcAft>
              <a:buClr>
                <a:schemeClr val="lt1"/>
              </a:buClr>
              <a:buSzPts val="4800"/>
              <a:buNone/>
              <a:defRPr b="1" i="1" sz="4800">
                <a:solidFill>
                  <a:schemeClr val="lt1"/>
                </a:solidFill>
              </a:defRPr>
            </a:lvl9pPr>
          </a:lstStyle>
          <a:p/>
        </p:txBody>
      </p:sp>
      <p:pic>
        <p:nvPicPr>
          <p:cNvPr id="14" name="Google Shape;14;p3"/>
          <p:cNvPicPr preferRelativeResize="0"/>
          <p:nvPr/>
        </p:nvPicPr>
        <p:blipFill rotWithShape="1">
          <a:blip r:embed="rId2">
            <a:alphaModFix/>
          </a:blip>
          <a:srcRect b="0" l="0" r="77903" t="0"/>
          <a:stretch/>
        </p:blipFill>
        <p:spPr>
          <a:xfrm>
            <a:off x="8501366" y="146750"/>
            <a:ext cx="509374" cy="4157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ck background" type="blank">
  <p:cSld name="BLANK">
    <p:bg>
      <p:bgPr>
        <a:solidFill>
          <a:schemeClr val="dk1"/>
        </a:solidFill>
      </p:bgPr>
    </p:bg>
    <p:spTree>
      <p:nvGrpSpPr>
        <p:cNvPr id="15" name="Shape 15"/>
        <p:cNvGrpSpPr/>
        <p:nvPr/>
      </p:nvGrpSpPr>
      <p:grpSpPr>
        <a:xfrm>
          <a:off x="0" y="0"/>
          <a:ext cx="0" cy="0"/>
          <a:chOff x="0" y="0"/>
          <a:chExt cx="0" cy="0"/>
        </a:xfrm>
      </p:grpSpPr>
      <p:pic>
        <p:nvPicPr>
          <p:cNvPr id="16" name="Google Shape;16;p4"/>
          <p:cNvPicPr preferRelativeResize="0"/>
          <p:nvPr/>
        </p:nvPicPr>
        <p:blipFill>
          <a:blip r:embed="rId2">
            <a:alphaModFix/>
          </a:blip>
          <a:stretch>
            <a:fillRect/>
          </a:stretch>
        </p:blipFill>
        <p:spPr>
          <a:xfrm>
            <a:off x="8781300" y="4780795"/>
            <a:ext cx="210312" cy="21031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black">
  <p:cSld name="BLANK_3">
    <p:bg>
      <p:bgPr>
        <a:solidFill>
          <a:schemeClr val="dk1"/>
        </a:solidFill>
      </p:bgPr>
    </p:bg>
    <p:spTree>
      <p:nvGrpSpPr>
        <p:cNvPr id="17" name="Shape 17"/>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2">
    <p:bg>
      <p:bgPr>
        <a:solidFill>
          <a:schemeClr val="lt1"/>
        </a:solidFill>
      </p:bgPr>
    </p:bg>
    <p:spTree>
      <p:nvGrpSpPr>
        <p:cNvPr id="18" name="Shape 18"/>
        <p:cNvGrpSpPr/>
        <p:nvPr/>
      </p:nvGrpSpPr>
      <p:grpSpPr>
        <a:xfrm>
          <a:off x="0" y="0"/>
          <a:ext cx="0" cy="0"/>
          <a:chOff x="0" y="0"/>
          <a:chExt cx="0" cy="0"/>
        </a:xfrm>
      </p:grpSpPr>
      <p:pic>
        <p:nvPicPr>
          <p:cNvPr id="19" name="Google Shape;19;p6"/>
          <p:cNvPicPr preferRelativeResize="0"/>
          <p:nvPr/>
        </p:nvPicPr>
        <p:blipFill>
          <a:blip r:embed="rId2">
            <a:alphaModFix/>
          </a:blip>
          <a:stretch>
            <a:fillRect/>
          </a:stretch>
        </p:blipFill>
        <p:spPr>
          <a:xfrm>
            <a:off x="8781300" y="4780795"/>
            <a:ext cx="210312" cy="21031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p:cSld name="BLANK_1">
    <p:bg>
      <p:bgPr>
        <a:solidFill>
          <a:schemeClr val="accent1"/>
        </a:solidFill>
      </p:bgPr>
    </p:bg>
    <p:spTree>
      <p:nvGrpSpPr>
        <p:cNvPr id="20" name="Shape 20"/>
        <p:cNvGrpSpPr/>
        <p:nvPr/>
      </p:nvGrpSpPr>
      <p:grpSpPr>
        <a:xfrm>
          <a:off x="0" y="0"/>
          <a:ext cx="0" cy="0"/>
          <a:chOff x="0" y="0"/>
          <a:chExt cx="0" cy="0"/>
        </a:xfrm>
      </p:grpSpPr>
      <p:pic>
        <p:nvPicPr>
          <p:cNvPr id="21" name="Google Shape;21;p7"/>
          <p:cNvPicPr preferRelativeResize="0"/>
          <p:nvPr/>
        </p:nvPicPr>
        <p:blipFill>
          <a:blip r:embed="rId2">
            <a:alphaModFix/>
          </a:blip>
          <a:stretch>
            <a:fillRect/>
          </a:stretch>
        </p:blipFill>
        <p:spPr>
          <a:xfrm>
            <a:off x="8781300" y="4780795"/>
            <a:ext cx="210312" cy="21031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
    <p:spTree>
      <p:nvGrpSpPr>
        <p:cNvPr id="22" name="Shape 22"/>
        <p:cNvGrpSpPr/>
        <p:nvPr/>
      </p:nvGrpSpPr>
      <p:grpSpPr>
        <a:xfrm>
          <a:off x="0" y="0"/>
          <a:ext cx="0" cy="0"/>
          <a:chOff x="0" y="0"/>
          <a:chExt cx="0" cy="0"/>
        </a:xfrm>
      </p:grpSpPr>
      <p:sp>
        <p:nvSpPr>
          <p:cNvPr id="23" name="Google Shape;23;p8"/>
          <p:cNvSpPr txBox="1"/>
          <p:nvPr>
            <p:ph type="title"/>
          </p:nvPr>
        </p:nvSpPr>
        <p:spPr>
          <a:xfrm>
            <a:off x="509475" y="1028675"/>
            <a:ext cx="7331100" cy="572700"/>
          </a:xfrm>
          <a:prstGeom prst="rect">
            <a:avLst/>
          </a:prstGeom>
        </p:spPr>
        <p:txBody>
          <a:bodyPr anchorCtr="0" anchor="t" bIns="0" lIns="0" spcFirstLastPara="1" rIns="0" wrap="square" tIns="0">
            <a:normAutofit/>
          </a:bodyPr>
          <a:lstStyle>
            <a:lvl1pPr lvl="0">
              <a:lnSpc>
                <a:spcPct val="80000"/>
              </a:lnSpc>
              <a:spcBef>
                <a:spcPts val="0"/>
              </a:spcBef>
              <a:spcAft>
                <a:spcPts val="0"/>
              </a:spcAft>
              <a:buClr>
                <a:schemeClr val="accent1"/>
              </a:buClr>
              <a:buSzPts val="2400"/>
              <a:buNone/>
              <a:defRPr i="1" sz="2400">
                <a:solidFill>
                  <a:schemeClr val="accent1"/>
                </a:solidFill>
              </a:defRPr>
            </a:lvl1pPr>
            <a:lvl2pPr lvl="1">
              <a:lnSpc>
                <a:spcPct val="80000"/>
              </a:lnSpc>
              <a:spcBef>
                <a:spcPts val="0"/>
              </a:spcBef>
              <a:spcAft>
                <a:spcPts val="0"/>
              </a:spcAft>
              <a:buSzPts val="2800"/>
              <a:buFont typeface="Rubik SemiBold"/>
              <a:buNone/>
              <a:defRPr>
                <a:latin typeface="Rubik SemiBold"/>
                <a:ea typeface="Rubik SemiBold"/>
                <a:cs typeface="Rubik SemiBold"/>
                <a:sym typeface="Rubik SemiBold"/>
              </a:defRPr>
            </a:lvl2pPr>
            <a:lvl3pPr lvl="2">
              <a:lnSpc>
                <a:spcPct val="80000"/>
              </a:lnSpc>
              <a:spcBef>
                <a:spcPts val="0"/>
              </a:spcBef>
              <a:spcAft>
                <a:spcPts val="0"/>
              </a:spcAft>
              <a:buSzPts val="2800"/>
              <a:buFont typeface="Rubik SemiBold"/>
              <a:buNone/>
              <a:defRPr>
                <a:latin typeface="Rubik SemiBold"/>
                <a:ea typeface="Rubik SemiBold"/>
                <a:cs typeface="Rubik SemiBold"/>
                <a:sym typeface="Rubik SemiBold"/>
              </a:defRPr>
            </a:lvl3pPr>
            <a:lvl4pPr lvl="3">
              <a:lnSpc>
                <a:spcPct val="80000"/>
              </a:lnSpc>
              <a:spcBef>
                <a:spcPts val="0"/>
              </a:spcBef>
              <a:spcAft>
                <a:spcPts val="0"/>
              </a:spcAft>
              <a:buSzPts val="2800"/>
              <a:buFont typeface="Rubik SemiBold"/>
              <a:buNone/>
              <a:defRPr>
                <a:latin typeface="Rubik SemiBold"/>
                <a:ea typeface="Rubik SemiBold"/>
                <a:cs typeface="Rubik SemiBold"/>
                <a:sym typeface="Rubik SemiBold"/>
              </a:defRPr>
            </a:lvl4pPr>
            <a:lvl5pPr lvl="4">
              <a:lnSpc>
                <a:spcPct val="80000"/>
              </a:lnSpc>
              <a:spcBef>
                <a:spcPts val="0"/>
              </a:spcBef>
              <a:spcAft>
                <a:spcPts val="0"/>
              </a:spcAft>
              <a:buSzPts val="2800"/>
              <a:buFont typeface="Rubik SemiBold"/>
              <a:buNone/>
              <a:defRPr>
                <a:latin typeface="Rubik SemiBold"/>
                <a:ea typeface="Rubik SemiBold"/>
                <a:cs typeface="Rubik SemiBold"/>
                <a:sym typeface="Rubik SemiBold"/>
              </a:defRPr>
            </a:lvl5pPr>
            <a:lvl6pPr lvl="5">
              <a:lnSpc>
                <a:spcPct val="80000"/>
              </a:lnSpc>
              <a:spcBef>
                <a:spcPts val="0"/>
              </a:spcBef>
              <a:spcAft>
                <a:spcPts val="0"/>
              </a:spcAft>
              <a:buSzPts val="2800"/>
              <a:buFont typeface="Rubik SemiBold"/>
              <a:buNone/>
              <a:defRPr>
                <a:latin typeface="Rubik SemiBold"/>
                <a:ea typeface="Rubik SemiBold"/>
                <a:cs typeface="Rubik SemiBold"/>
                <a:sym typeface="Rubik SemiBold"/>
              </a:defRPr>
            </a:lvl6pPr>
            <a:lvl7pPr lvl="6">
              <a:lnSpc>
                <a:spcPct val="80000"/>
              </a:lnSpc>
              <a:spcBef>
                <a:spcPts val="0"/>
              </a:spcBef>
              <a:spcAft>
                <a:spcPts val="0"/>
              </a:spcAft>
              <a:buSzPts val="2800"/>
              <a:buFont typeface="Rubik SemiBold"/>
              <a:buNone/>
              <a:defRPr>
                <a:latin typeface="Rubik SemiBold"/>
                <a:ea typeface="Rubik SemiBold"/>
                <a:cs typeface="Rubik SemiBold"/>
                <a:sym typeface="Rubik SemiBold"/>
              </a:defRPr>
            </a:lvl7pPr>
            <a:lvl8pPr lvl="7">
              <a:lnSpc>
                <a:spcPct val="80000"/>
              </a:lnSpc>
              <a:spcBef>
                <a:spcPts val="0"/>
              </a:spcBef>
              <a:spcAft>
                <a:spcPts val="0"/>
              </a:spcAft>
              <a:buSzPts val="2800"/>
              <a:buFont typeface="Rubik SemiBold"/>
              <a:buNone/>
              <a:defRPr>
                <a:latin typeface="Rubik SemiBold"/>
                <a:ea typeface="Rubik SemiBold"/>
                <a:cs typeface="Rubik SemiBold"/>
                <a:sym typeface="Rubik SemiBold"/>
              </a:defRPr>
            </a:lvl8pPr>
            <a:lvl9pPr lvl="8">
              <a:lnSpc>
                <a:spcPct val="80000"/>
              </a:lnSpc>
              <a:spcBef>
                <a:spcPts val="0"/>
              </a:spcBef>
              <a:spcAft>
                <a:spcPts val="0"/>
              </a:spcAft>
              <a:buSzPts val="2800"/>
              <a:buFont typeface="Rubik SemiBold"/>
              <a:buNone/>
              <a:defRPr>
                <a:latin typeface="Rubik SemiBold"/>
                <a:ea typeface="Rubik SemiBold"/>
                <a:cs typeface="Rubik SemiBold"/>
                <a:sym typeface="Rubik SemiBold"/>
              </a:defRPr>
            </a:lvl9pPr>
          </a:lstStyle>
          <a:p/>
        </p:txBody>
      </p:sp>
      <p:sp>
        <p:nvSpPr>
          <p:cNvPr id="24" name="Google Shape;24;p8"/>
          <p:cNvSpPr txBox="1"/>
          <p:nvPr>
            <p:ph idx="1" type="body"/>
          </p:nvPr>
        </p:nvSpPr>
        <p:spPr>
          <a:xfrm>
            <a:off x="509475" y="1741525"/>
            <a:ext cx="5918700" cy="23733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Font typeface="Rubik Light"/>
              <a:buChar char="●"/>
              <a:defRPr sz="1400">
                <a:latin typeface="Rubik Light"/>
                <a:ea typeface="Rubik Light"/>
                <a:cs typeface="Rubik Light"/>
                <a:sym typeface="Rubik Light"/>
              </a:defRPr>
            </a:lvl1pPr>
            <a:lvl2pPr indent="-317500" lvl="1" marL="914400">
              <a:spcBef>
                <a:spcPts val="0"/>
              </a:spcBef>
              <a:spcAft>
                <a:spcPts val="0"/>
              </a:spcAft>
              <a:buSzPts val="1400"/>
              <a:buFont typeface="Rubik Light"/>
              <a:buChar char="○"/>
              <a:defRPr>
                <a:latin typeface="Rubik Light"/>
                <a:ea typeface="Rubik Light"/>
                <a:cs typeface="Rubik Light"/>
                <a:sym typeface="Rubik Light"/>
              </a:defRPr>
            </a:lvl2pPr>
            <a:lvl3pPr indent="-317500" lvl="2" marL="1371600">
              <a:spcBef>
                <a:spcPts val="0"/>
              </a:spcBef>
              <a:spcAft>
                <a:spcPts val="0"/>
              </a:spcAft>
              <a:buSzPts val="1400"/>
              <a:buFont typeface="Rubik Light"/>
              <a:buChar char="■"/>
              <a:defRPr>
                <a:latin typeface="Rubik Light"/>
                <a:ea typeface="Rubik Light"/>
                <a:cs typeface="Rubik Light"/>
                <a:sym typeface="Rubik Light"/>
              </a:defRPr>
            </a:lvl3pPr>
            <a:lvl4pPr indent="-317500" lvl="3" marL="1828800">
              <a:spcBef>
                <a:spcPts val="0"/>
              </a:spcBef>
              <a:spcAft>
                <a:spcPts val="0"/>
              </a:spcAft>
              <a:buSzPts val="1400"/>
              <a:buFont typeface="Rubik Light"/>
              <a:buChar char="●"/>
              <a:defRPr>
                <a:latin typeface="Rubik Light"/>
                <a:ea typeface="Rubik Light"/>
                <a:cs typeface="Rubik Light"/>
                <a:sym typeface="Rubik Light"/>
              </a:defRPr>
            </a:lvl4pPr>
            <a:lvl5pPr indent="-317500" lvl="4" marL="2286000">
              <a:spcBef>
                <a:spcPts val="0"/>
              </a:spcBef>
              <a:spcAft>
                <a:spcPts val="0"/>
              </a:spcAft>
              <a:buSzPts val="1400"/>
              <a:buFont typeface="Rubik Light"/>
              <a:buChar char="○"/>
              <a:defRPr>
                <a:latin typeface="Rubik Light"/>
                <a:ea typeface="Rubik Light"/>
                <a:cs typeface="Rubik Light"/>
                <a:sym typeface="Rubik Light"/>
              </a:defRPr>
            </a:lvl5pPr>
            <a:lvl6pPr indent="-317500" lvl="5" marL="2743200">
              <a:spcBef>
                <a:spcPts val="0"/>
              </a:spcBef>
              <a:spcAft>
                <a:spcPts val="0"/>
              </a:spcAft>
              <a:buSzPts val="1400"/>
              <a:buFont typeface="Rubik Light"/>
              <a:buChar char="■"/>
              <a:defRPr>
                <a:latin typeface="Rubik Light"/>
                <a:ea typeface="Rubik Light"/>
                <a:cs typeface="Rubik Light"/>
                <a:sym typeface="Rubik Light"/>
              </a:defRPr>
            </a:lvl6pPr>
            <a:lvl7pPr indent="-317500" lvl="6" marL="3200400">
              <a:spcBef>
                <a:spcPts val="0"/>
              </a:spcBef>
              <a:spcAft>
                <a:spcPts val="0"/>
              </a:spcAft>
              <a:buSzPts val="1400"/>
              <a:buFont typeface="Rubik Light"/>
              <a:buChar char="●"/>
              <a:defRPr>
                <a:latin typeface="Rubik Light"/>
                <a:ea typeface="Rubik Light"/>
                <a:cs typeface="Rubik Light"/>
                <a:sym typeface="Rubik Light"/>
              </a:defRPr>
            </a:lvl7pPr>
            <a:lvl8pPr indent="-317500" lvl="7" marL="3657600">
              <a:spcBef>
                <a:spcPts val="0"/>
              </a:spcBef>
              <a:spcAft>
                <a:spcPts val="0"/>
              </a:spcAft>
              <a:buSzPts val="1400"/>
              <a:buFont typeface="Rubik Light"/>
              <a:buChar char="○"/>
              <a:defRPr>
                <a:latin typeface="Rubik Light"/>
                <a:ea typeface="Rubik Light"/>
                <a:cs typeface="Rubik Light"/>
                <a:sym typeface="Rubik Light"/>
              </a:defRPr>
            </a:lvl8pPr>
            <a:lvl9pPr indent="-317500" lvl="8" marL="4114800">
              <a:spcBef>
                <a:spcPts val="0"/>
              </a:spcBef>
              <a:spcAft>
                <a:spcPts val="0"/>
              </a:spcAft>
              <a:buSzPts val="1400"/>
              <a:buFont typeface="Rubik Light"/>
              <a:buChar char="■"/>
              <a:defRPr>
                <a:latin typeface="Rubik Light"/>
                <a:ea typeface="Rubik Light"/>
                <a:cs typeface="Rubik Light"/>
                <a:sym typeface="Rubik Ligh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9"/>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9"/>
          <p:cNvSpPr txBox="1"/>
          <p:nvPr>
            <p:ph type="title"/>
          </p:nvPr>
        </p:nvSpPr>
        <p:spPr>
          <a:xfrm>
            <a:off x="729450" y="1318650"/>
            <a:ext cx="7688400" cy="535200"/>
          </a:xfrm>
          <a:prstGeom prst="rect">
            <a:avLst/>
          </a:prstGeom>
        </p:spPr>
        <p:txBody>
          <a:bodyPr anchorCtr="0" anchor="t" bIns="0" lIns="0" spcFirstLastPara="1" rIns="0" wrap="square" tIns="0">
            <a:normAutofit/>
          </a:bodyPr>
          <a:lstStyle>
            <a:lvl1pPr lvl="0" rtl="0">
              <a:spcBef>
                <a:spcPts val="0"/>
              </a:spcBef>
              <a:spcAft>
                <a:spcPts val="0"/>
              </a:spcAft>
              <a:buClr>
                <a:schemeClr val="dk1"/>
              </a:buClr>
              <a:buSzPts val="2600"/>
              <a:buNone/>
              <a:defRPr sz="2600">
                <a:solidFill>
                  <a:schemeClr val="dk1"/>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28" name="Google Shape;28;p9"/>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
        <p:nvSpPr>
          <p:cNvPr id="29" name="Google Shape;29;p9">
            <a:hlinkClick/>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 name="Google Shape;30;p9">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1" name="Google Shape;31;p9">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2" name="Google Shape;32;p9">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pic>
        <p:nvPicPr>
          <p:cNvPr id="33" name="Google Shape;33;p9"/>
          <p:cNvPicPr preferRelativeResize="0"/>
          <p:nvPr/>
        </p:nvPicPr>
        <p:blipFill>
          <a:blip r:embed="rId2">
            <a:alphaModFix/>
          </a:blip>
          <a:stretch>
            <a:fillRect/>
          </a:stretch>
        </p:blipFill>
        <p:spPr>
          <a:xfrm>
            <a:off x="145663" y="85175"/>
            <a:ext cx="1067810" cy="3299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7" name="Shape 37"/>
        <p:cNvGrpSpPr/>
        <p:nvPr/>
      </p:nvGrpSpPr>
      <p:grpSpPr>
        <a:xfrm>
          <a:off x="0" y="0"/>
          <a:ext cx="0" cy="0"/>
          <a:chOff x="0" y="0"/>
          <a:chExt cx="0" cy="0"/>
        </a:xfrm>
      </p:grpSpPr>
      <p:sp>
        <p:nvSpPr>
          <p:cNvPr id="38" name="Google Shape;38;p11"/>
          <p:cNvSpPr txBox="1"/>
          <p:nvPr>
            <p:ph type="ctrTitle"/>
          </p:nvPr>
        </p:nvSpPr>
        <p:spPr>
          <a:xfrm>
            <a:off x="311708" y="744575"/>
            <a:ext cx="8520600" cy="2052600"/>
          </a:xfrm>
          <a:prstGeom prst="rect">
            <a:avLst/>
          </a:prstGeom>
        </p:spPr>
        <p:txBody>
          <a:bodyPr anchorCtr="0" anchor="b" bIns="0" lIns="0" spcFirstLastPara="1" rIns="0" wrap="square" tIns="0">
            <a:normAutofit/>
          </a:bodyPr>
          <a:lstStyle>
            <a:lvl1pPr lvl="0" rtl="0" algn="ctr">
              <a:spcBef>
                <a:spcPts val="0"/>
              </a:spcBef>
              <a:spcAft>
                <a:spcPts val="0"/>
              </a:spcAft>
              <a:buClr>
                <a:srgbClr val="222222"/>
              </a:buClr>
              <a:buSzPts val="5200"/>
              <a:buNone/>
              <a:defRPr sz="5200">
                <a:solidFill>
                  <a:srgbClr val="222222"/>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9" name="Google Shape;39;p11"/>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rtl="0" algn="ctr">
              <a:lnSpc>
                <a:spcPct val="100000"/>
              </a:lnSpc>
              <a:spcBef>
                <a:spcPts val="0"/>
              </a:spcBef>
              <a:spcAft>
                <a:spcPts val="0"/>
              </a:spcAft>
              <a:buClr>
                <a:srgbClr val="222222"/>
              </a:buClr>
              <a:buSzPts val="2800"/>
              <a:buNone/>
              <a:defRPr sz="2800">
                <a:solidFill>
                  <a:srgbClr val="222222"/>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pic>
        <p:nvPicPr>
          <p:cNvPr id="40" name="Google Shape;40;p11"/>
          <p:cNvPicPr preferRelativeResize="0"/>
          <p:nvPr/>
        </p:nvPicPr>
        <p:blipFill>
          <a:blip r:embed="rId2">
            <a:alphaModFix/>
          </a:blip>
          <a:stretch>
            <a:fillRect/>
          </a:stretch>
        </p:blipFill>
        <p:spPr>
          <a:xfrm>
            <a:off x="152400" y="4780795"/>
            <a:ext cx="210312" cy="21031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parator slide">
  <p:cSld name="CUSTOM">
    <p:spTree>
      <p:nvGrpSpPr>
        <p:cNvPr id="41" name="Shape 41"/>
        <p:cNvGrpSpPr/>
        <p:nvPr/>
      </p:nvGrpSpPr>
      <p:grpSpPr>
        <a:xfrm>
          <a:off x="0" y="0"/>
          <a:ext cx="0" cy="0"/>
          <a:chOff x="0" y="0"/>
          <a:chExt cx="0" cy="0"/>
        </a:xfrm>
      </p:grpSpPr>
      <p:sp>
        <p:nvSpPr>
          <p:cNvPr id="42" name="Google Shape;42;p12"/>
          <p:cNvSpPr/>
          <p:nvPr/>
        </p:nvSpPr>
        <p:spPr>
          <a:xfrm>
            <a:off x="0" y="0"/>
            <a:ext cx="9144000" cy="5143500"/>
          </a:xfrm>
          <a:prstGeom prst="rect">
            <a:avLst/>
          </a:prstGeom>
          <a:solidFill>
            <a:srgbClr val="00D1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12"/>
          <p:cNvPicPr preferRelativeResize="0"/>
          <p:nvPr/>
        </p:nvPicPr>
        <p:blipFill>
          <a:blip r:embed="rId2">
            <a:alphaModFix/>
          </a:blip>
          <a:stretch>
            <a:fillRect/>
          </a:stretch>
        </p:blipFill>
        <p:spPr>
          <a:xfrm>
            <a:off x="8781300" y="4780795"/>
            <a:ext cx="210312" cy="210312"/>
          </a:xfrm>
          <a:prstGeom prst="rect">
            <a:avLst/>
          </a:prstGeom>
          <a:noFill/>
          <a:ln>
            <a:noFill/>
          </a:ln>
        </p:spPr>
      </p:pic>
      <p:sp>
        <p:nvSpPr>
          <p:cNvPr id="44" name="Google Shape;44;p12"/>
          <p:cNvSpPr txBox="1"/>
          <p:nvPr>
            <p:ph type="title"/>
          </p:nvPr>
        </p:nvSpPr>
        <p:spPr>
          <a:xfrm>
            <a:off x="1256625" y="303125"/>
            <a:ext cx="5979300" cy="4183800"/>
          </a:xfrm>
          <a:prstGeom prst="rect">
            <a:avLst/>
          </a:prstGeom>
        </p:spPr>
        <p:txBody>
          <a:bodyPr anchorCtr="0" anchor="ctr" bIns="0" lIns="0" spcFirstLastPara="1" rIns="0" wrap="square" tIns="0">
            <a:noAutofit/>
          </a:bodyPr>
          <a:lstStyle>
            <a:lvl1pPr lvl="0" rtl="0">
              <a:lnSpc>
                <a:spcPct val="80000"/>
              </a:lnSpc>
              <a:spcBef>
                <a:spcPts val="0"/>
              </a:spcBef>
              <a:spcAft>
                <a:spcPts val="0"/>
              </a:spcAft>
              <a:buClr>
                <a:schemeClr val="lt1"/>
              </a:buClr>
              <a:buSzPts val="4800"/>
              <a:buFont typeface="Rubik SemiBold"/>
              <a:buNone/>
              <a:defRPr sz="4800">
                <a:solidFill>
                  <a:schemeClr val="lt1"/>
                </a:solidFill>
                <a:latin typeface="Rubik SemiBold"/>
                <a:ea typeface="Rubik SemiBold"/>
                <a:cs typeface="Rubik SemiBold"/>
                <a:sym typeface="Rubik SemiBold"/>
              </a:defRPr>
            </a:lvl1pPr>
            <a:lvl2pPr lvl="1" rtl="0">
              <a:lnSpc>
                <a:spcPct val="80000"/>
              </a:lnSpc>
              <a:spcBef>
                <a:spcPts val="0"/>
              </a:spcBef>
              <a:spcAft>
                <a:spcPts val="0"/>
              </a:spcAft>
              <a:buClr>
                <a:schemeClr val="lt1"/>
              </a:buClr>
              <a:buSzPts val="4800"/>
              <a:buNone/>
              <a:defRPr b="1" i="1" sz="4800">
                <a:solidFill>
                  <a:schemeClr val="lt1"/>
                </a:solidFill>
              </a:defRPr>
            </a:lvl2pPr>
            <a:lvl3pPr lvl="2" rtl="0">
              <a:lnSpc>
                <a:spcPct val="80000"/>
              </a:lnSpc>
              <a:spcBef>
                <a:spcPts val="0"/>
              </a:spcBef>
              <a:spcAft>
                <a:spcPts val="0"/>
              </a:spcAft>
              <a:buClr>
                <a:schemeClr val="lt1"/>
              </a:buClr>
              <a:buSzPts val="4800"/>
              <a:buNone/>
              <a:defRPr b="1" i="1" sz="4800">
                <a:solidFill>
                  <a:schemeClr val="lt1"/>
                </a:solidFill>
              </a:defRPr>
            </a:lvl3pPr>
            <a:lvl4pPr lvl="3" rtl="0">
              <a:lnSpc>
                <a:spcPct val="80000"/>
              </a:lnSpc>
              <a:spcBef>
                <a:spcPts val="0"/>
              </a:spcBef>
              <a:spcAft>
                <a:spcPts val="0"/>
              </a:spcAft>
              <a:buClr>
                <a:schemeClr val="lt1"/>
              </a:buClr>
              <a:buSzPts val="4800"/>
              <a:buNone/>
              <a:defRPr b="1" i="1" sz="4800">
                <a:solidFill>
                  <a:schemeClr val="lt1"/>
                </a:solidFill>
              </a:defRPr>
            </a:lvl4pPr>
            <a:lvl5pPr lvl="4" rtl="0">
              <a:lnSpc>
                <a:spcPct val="80000"/>
              </a:lnSpc>
              <a:spcBef>
                <a:spcPts val="0"/>
              </a:spcBef>
              <a:spcAft>
                <a:spcPts val="0"/>
              </a:spcAft>
              <a:buClr>
                <a:schemeClr val="lt1"/>
              </a:buClr>
              <a:buSzPts val="4800"/>
              <a:buNone/>
              <a:defRPr b="1" i="1" sz="4800">
                <a:solidFill>
                  <a:schemeClr val="lt1"/>
                </a:solidFill>
              </a:defRPr>
            </a:lvl5pPr>
            <a:lvl6pPr lvl="5" rtl="0">
              <a:lnSpc>
                <a:spcPct val="80000"/>
              </a:lnSpc>
              <a:spcBef>
                <a:spcPts val="0"/>
              </a:spcBef>
              <a:spcAft>
                <a:spcPts val="0"/>
              </a:spcAft>
              <a:buClr>
                <a:schemeClr val="lt1"/>
              </a:buClr>
              <a:buSzPts val="4800"/>
              <a:buNone/>
              <a:defRPr b="1" i="1" sz="4800">
                <a:solidFill>
                  <a:schemeClr val="lt1"/>
                </a:solidFill>
              </a:defRPr>
            </a:lvl6pPr>
            <a:lvl7pPr lvl="6" rtl="0">
              <a:lnSpc>
                <a:spcPct val="80000"/>
              </a:lnSpc>
              <a:spcBef>
                <a:spcPts val="0"/>
              </a:spcBef>
              <a:spcAft>
                <a:spcPts val="0"/>
              </a:spcAft>
              <a:buClr>
                <a:schemeClr val="lt1"/>
              </a:buClr>
              <a:buSzPts val="4800"/>
              <a:buNone/>
              <a:defRPr b="1" i="1" sz="4800">
                <a:solidFill>
                  <a:schemeClr val="lt1"/>
                </a:solidFill>
              </a:defRPr>
            </a:lvl7pPr>
            <a:lvl8pPr lvl="7" rtl="0">
              <a:lnSpc>
                <a:spcPct val="80000"/>
              </a:lnSpc>
              <a:spcBef>
                <a:spcPts val="0"/>
              </a:spcBef>
              <a:spcAft>
                <a:spcPts val="0"/>
              </a:spcAft>
              <a:buClr>
                <a:schemeClr val="lt1"/>
              </a:buClr>
              <a:buSzPts val="4800"/>
              <a:buNone/>
              <a:defRPr b="1" i="1" sz="4800">
                <a:solidFill>
                  <a:schemeClr val="lt1"/>
                </a:solidFill>
              </a:defRPr>
            </a:lvl8pPr>
            <a:lvl9pPr lvl="8" rtl="0">
              <a:lnSpc>
                <a:spcPct val="80000"/>
              </a:lnSpc>
              <a:spcBef>
                <a:spcPts val="0"/>
              </a:spcBef>
              <a:spcAft>
                <a:spcPts val="0"/>
              </a:spcAft>
              <a:buClr>
                <a:schemeClr val="lt1"/>
              </a:buClr>
              <a:buSzPts val="4800"/>
              <a:buNone/>
              <a:defRPr b="1" i="1" sz="4800">
                <a:solidFill>
                  <a:schemeClr val="lt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parator slide 1">
  <p:cSld name="CUSTOM_3">
    <p:spTree>
      <p:nvGrpSpPr>
        <p:cNvPr id="45" name="Shape 45"/>
        <p:cNvGrpSpPr/>
        <p:nvPr/>
      </p:nvGrpSpPr>
      <p:grpSpPr>
        <a:xfrm>
          <a:off x="0" y="0"/>
          <a:ext cx="0" cy="0"/>
          <a:chOff x="0" y="0"/>
          <a:chExt cx="0" cy="0"/>
        </a:xfrm>
      </p:grpSpPr>
      <p:sp>
        <p:nvSpPr>
          <p:cNvPr id="46" name="Google Shape;46;p13"/>
          <p:cNvSpPr/>
          <p:nvPr/>
        </p:nvSpPr>
        <p:spPr>
          <a:xfrm>
            <a:off x="0" y="0"/>
            <a:ext cx="9144000" cy="5143500"/>
          </a:xfrm>
          <a:prstGeom prst="rect">
            <a:avLst/>
          </a:prstGeom>
          <a:solidFill>
            <a:srgbClr val="00D1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 name="Google Shape;47;p13"/>
          <p:cNvPicPr preferRelativeResize="0"/>
          <p:nvPr/>
        </p:nvPicPr>
        <p:blipFill>
          <a:blip r:embed="rId2">
            <a:alphaModFix/>
          </a:blip>
          <a:stretch>
            <a:fillRect/>
          </a:stretch>
        </p:blipFill>
        <p:spPr>
          <a:xfrm>
            <a:off x="8781300" y="4780795"/>
            <a:ext cx="210312" cy="210312"/>
          </a:xfrm>
          <a:prstGeom prst="rect">
            <a:avLst/>
          </a:prstGeom>
          <a:noFill/>
          <a:ln>
            <a:noFill/>
          </a:ln>
        </p:spPr>
      </p:pic>
      <p:sp>
        <p:nvSpPr>
          <p:cNvPr id="48" name="Google Shape;48;p13"/>
          <p:cNvSpPr/>
          <p:nvPr/>
        </p:nvSpPr>
        <p:spPr>
          <a:xfrm>
            <a:off x="3363275" y="0"/>
            <a:ext cx="8311500" cy="5143500"/>
          </a:xfrm>
          <a:prstGeom prst="parallelogram">
            <a:avLst>
              <a:gd fmla="val 37385" name="adj"/>
            </a:avLst>
          </a:prstGeom>
          <a:solidFill>
            <a:srgbClr val="62E7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3"/>
          <p:cNvSpPr txBox="1"/>
          <p:nvPr>
            <p:ph type="title"/>
          </p:nvPr>
        </p:nvSpPr>
        <p:spPr>
          <a:xfrm>
            <a:off x="1547400" y="232050"/>
            <a:ext cx="5979300" cy="4183800"/>
          </a:xfrm>
          <a:prstGeom prst="rect">
            <a:avLst/>
          </a:prstGeom>
        </p:spPr>
        <p:txBody>
          <a:bodyPr anchorCtr="0" anchor="ctr" bIns="0" lIns="0" spcFirstLastPara="1" rIns="0" wrap="square" tIns="0">
            <a:noAutofit/>
          </a:bodyPr>
          <a:lstStyle>
            <a:lvl1pPr lvl="0" rtl="0">
              <a:lnSpc>
                <a:spcPct val="80000"/>
              </a:lnSpc>
              <a:spcBef>
                <a:spcPts val="0"/>
              </a:spcBef>
              <a:spcAft>
                <a:spcPts val="0"/>
              </a:spcAft>
              <a:buClr>
                <a:schemeClr val="lt1"/>
              </a:buClr>
              <a:buSzPts val="4800"/>
              <a:buFont typeface="Rubik SemiBold"/>
              <a:buNone/>
              <a:defRPr sz="4800">
                <a:solidFill>
                  <a:schemeClr val="lt1"/>
                </a:solidFill>
                <a:latin typeface="Rubik SemiBold"/>
                <a:ea typeface="Rubik SemiBold"/>
                <a:cs typeface="Rubik SemiBold"/>
                <a:sym typeface="Rubik SemiBold"/>
              </a:defRPr>
            </a:lvl1pPr>
            <a:lvl2pPr lvl="1" rtl="0">
              <a:lnSpc>
                <a:spcPct val="80000"/>
              </a:lnSpc>
              <a:spcBef>
                <a:spcPts val="0"/>
              </a:spcBef>
              <a:spcAft>
                <a:spcPts val="0"/>
              </a:spcAft>
              <a:buClr>
                <a:schemeClr val="lt1"/>
              </a:buClr>
              <a:buSzPts val="4800"/>
              <a:buNone/>
              <a:defRPr b="1" i="1" sz="4800">
                <a:solidFill>
                  <a:schemeClr val="lt1"/>
                </a:solidFill>
              </a:defRPr>
            </a:lvl2pPr>
            <a:lvl3pPr lvl="2" rtl="0">
              <a:lnSpc>
                <a:spcPct val="80000"/>
              </a:lnSpc>
              <a:spcBef>
                <a:spcPts val="0"/>
              </a:spcBef>
              <a:spcAft>
                <a:spcPts val="0"/>
              </a:spcAft>
              <a:buClr>
                <a:schemeClr val="lt1"/>
              </a:buClr>
              <a:buSzPts val="4800"/>
              <a:buNone/>
              <a:defRPr b="1" i="1" sz="4800">
                <a:solidFill>
                  <a:schemeClr val="lt1"/>
                </a:solidFill>
              </a:defRPr>
            </a:lvl3pPr>
            <a:lvl4pPr lvl="3" rtl="0">
              <a:lnSpc>
                <a:spcPct val="80000"/>
              </a:lnSpc>
              <a:spcBef>
                <a:spcPts val="0"/>
              </a:spcBef>
              <a:spcAft>
                <a:spcPts val="0"/>
              </a:spcAft>
              <a:buClr>
                <a:schemeClr val="lt1"/>
              </a:buClr>
              <a:buSzPts val="4800"/>
              <a:buNone/>
              <a:defRPr b="1" i="1" sz="4800">
                <a:solidFill>
                  <a:schemeClr val="lt1"/>
                </a:solidFill>
              </a:defRPr>
            </a:lvl4pPr>
            <a:lvl5pPr lvl="4" rtl="0">
              <a:lnSpc>
                <a:spcPct val="80000"/>
              </a:lnSpc>
              <a:spcBef>
                <a:spcPts val="0"/>
              </a:spcBef>
              <a:spcAft>
                <a:spcPts val="0"/>
              </a:spcAft>
              <a:buClr>
                <a:schemeClr val="lt1"/>
              </a:buClr>
              <a:buSzPts val="4800"/>
              <a:buNone/>
              <a:defRPr b="1" i="1" sz="4800">
                <a:solidFill>
                  <a:schemeClr val="lt1"/>
                </a:solidFill>
              </a:defRPr>
            </a:lvl5pPr>
            <a:lvl6pPr lvl="5" rtl="0">
              <a:lnSpc>
                <a:spcPct val="80000"/>
              </a:lnSpc>
              <a:spcBef>
                <a:spcPts val="0"/>
              </a:spcBef>
              <a:spcAft>
                <a:spcPts val="0"/>
              </a:spcAft>
              <a:buClr>
                <a:schemeClr val="lt1"/>
              </a:buClr>
              <a:buSzPts val="4800"/>
              <a:buNone/>
              <a:defRPr b="1" i="1" sz="4800">
                <a:solidFill>
                  <a:schemeClr val="lt1"/>
                </a:solidFill>
              </a:defRPr>
            </a:lvl6pPr>
            <a:lvl7pPr lvl="6" rtl="0">
              <a:lnSpc>
                <a:spcPct val="80000"/>
              </a:lnSpc>
              <a:spcBef>
                <a:spcPts val="0"/>
              </a:spcBef>
              <a:spcAft>
                <a:spcPts val="0"/>
              </a:spcAft>
              <a:buClr>
                <a:schemeClr val="lt1"/>
              </a:buClr>
              <a:buSzPts val="4800"/>
              <a:buNone/>
              <a:defRPr b="1" i="1" sz="4800">
                <a:solidFill>
                  <a:schemeClr val="lt1"/>
                </a:solidFill>
              </a:defRPr>
            </a:lvl7pPr>
            <a:lvl8pPr lvl="7" rtl="0">
              <a:lnSpc>
                <a:spcPct val="80000"/>
              </a:lnSpc>
              <a:spcBef>
                <a:spcPts val="0"/>
              </a:spcBef>
              <a:spcAft>
                <a:spcPts val="0"/>
              </a:spcAft>
              <a:buClr>
                <a:schemeClr val="lt1"/>
              </a:buClr>
              <a:buSzPts val="4800"/>
              <a:buNone/>
              <a:defRPr b="1" i="1" sz="4800">
                <a:solidFill>
                  <a:schemeClr val="lt1"/>
                </a:solidFill>
              </a:defRPr>
            </a:lvl8pPr>
            <a:lvl9pPr lvl="8" rtl="0">
              <a:lnSpc>
                <a:spcPct val="80000"/>
              </a:lnSpc>
              <a:spcBef>
                <a:spcPts val="0"/>
              </a:spcBef>
              <a:spcAft>
                <a:spcPts val="0"/>
              </a:spcAft>
              <a:buClr>
                <a:schemeClr val="lt1"/>
              </a:buClr>
              <a:buSzPts val="4800"/>
              <a:buNone/>
              <a:defRPr b="1" i="1" sz="4800">
                <a:solidFill>
                  <a:schemeClr val="lt1"/>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ck background" type="blank">
  <p:cSld name="BLANK">
    <p:bg>
      <p:bgPr>
        <a:solidFill>
          <a:schemeClr val="dk1"/>
        </a:solidFill>
      </p:bgPr>
    </p:bg>
    <p:spTree>
      <p:nvGrpSpPr>
        <p:cNvPr id="50" name="Shape 50"/>
        <p:cNvGrpSpPr/>
        <p:nvPr/>
      </p:nvGrpSpPr>
      <p:grpSpPr>
        <a:xfrm>
          <a:off x="0" y="0"/>
          <a:ext cx="0" cy="0"/>
          <a:chOff x="0" y="0"/>
          <a:chExt cx="0" cy="0"/>
        </a:xfrm>
      </p:grpSpPr>
      <p:pic>
        <p:nvPicPr>
          <p:cNvPr id="51" name="Google Shape;51;p14"/>
          <p:cNvPicPr preferRelativeResize="0"/>
          <p:nvPr/>
        </p:nvPicPr>
        <p:blipFill>
          <a:blip r:embed="rId2">
            <a:alphaModFix/>
          </a:blip>
          <a:stretch>
            <a:fillRect/>
          </a:stretch>
        </p:blipFill>
        <p:spPr>
          <a:xfrm>
            <a:off x="152400" y="4780795"/>
            <a:ext cx="210312" cy="21031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black">
  <p:cSld name="BLANK_3">
    <p:bg>
      <p:bgPr>
        <a:solidFill>
          <a:schemeClr val="dk1"/>
        </a:solidFill>
      </p:bgPr>
    </p:bg>
    <p:spTree>
      <p:nvGrpSpPr>
        <p:cNvPr id="52" name="Shape 52"/>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2">
    <p:bg>
      <p:bgPr>
        <a:solidFill>
          <a:schemeClr val="lt1"/>
        </a:solidFill>
      </p:bgPr>
    </p:bg>
    <p:spTree>
      <p:nvGrpSpPr>
        <p:cNvPr id="53" name="Shape 53"/>
        <p:cNvGrpSpPr/>
        <p:nvPr/>
      </p:nvGrpSpPr>
      <p:grpSpPr>
        <a:xfrm>
          <a:off x="0" y="0"/>
          <a:ext cx="0" cy="0"/>
          <a:chOff x="0" y="0"/>
          <a:chExt cx="0" cy="0"/>
        </a:xfrm>
      </p:grpSpPr>
      <p:pic>
        <p:nvPicPr>
          <p:cNvPr id="54" name="Google Shape;54;p16"/>
          <p:cNvPicPr preferRelativeResize="0"/>
          <p:nvPr/>
        </p:nvPicPr>
        <p:blipFill>
          <a:blip r:embed="rId2">
            <a:alphaModFix/>
          </a:blip>
          <a:stretch>
            <a:fillRect/>
          </a:stretch>
        </p:blipFill>
        <p:spPr>
          <a:xfrm>
            <a:off x="152400" y="4780795"/>
            <a:ext cx="210312" cy="21031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ackground">
  <p:cSld name="BLANK_1">
    <p:bg>
      <p:bgPr>
        <a:solidFill>
          <a:schemeClr val="accent1"/>
        </a:solidFill>
      </p:bgPr>
    </p:bg>
    <p:spTree>
      <p:nvGrpSpPr>
        <p:cNvPr id="55" name="Shape 55"/>
        <p:cNvGrpSpPr/>
        <p:nvPr/>
      </p:nvGrpSpPr>
      <p:grpSpPr>
        <a:xfrm>
          <a:off x="0" y="0"/>
          <a:ext cx="0" cy="0"/>
          <a:chOff x="0" y="0"/>
          <a:chExt cx="0" cy="0"/>
        </a:xfrm>
      </p:grpSpPr>
      <p:pic>
        <p:nvPicPr>
          <p:cNvPr id="56" name="Google Shape;56;p17"/>
          <p:cNvPicPr preferRelativeResize="0"/>
          <p:nvPr/>
        </p:nvPicPr>
        <p:blipFill>
          <a:blip r:embed="rId2">
            <a:alphaModFix/>
          </a:blip>
          <a:stretch>
            <a:fillRect/>
          </a:stretch>
        </p:blipFill>
        <p:spPr>
          <a:xfrm>
            <a:off x="152400" y="4780795"/>
            <a:ext cx="210312" cy="21031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
    <p:spTree>
      <p:nvGrpSpPr>
        <p:cNvPr id="57" name="Shape 57"/>
        <p:cNvGrpSpPr/>
        <p:nvPr/>
      </p:nvGrpSpPr>
      <p:grpSpPr>
        <a:xfrm>
          <a:off x="0" y="0"/>
          <a:ext cx="0" cy="0"/>
          <a:chOff x="0" y="0"/>
          <a:chExt cx="0" cy="0"/>
        </a:xfrm>
      </p:grpSpPr>
      <p:sp>
        <p:nvSpPr>
          <p:cNvPr id="58" name="Google Shape;58;p18"/>
          <p:cNvSpPr txBox="1"/>
          <p:nvPr>
            <p:ph type="title"/>
          </p:nvPr>
        </p:nvSpPr>
        <p:spPr>
          <a:xfrm>
            <a:off x="509475" y="1028675"/>
            <a:ext cx="7331100" cy="572700"/>
          </a:xfrm>
          <a:prstGeom prst="rect">
            <a:avLst/>
          </a:prstGeom>
        </p:spPr>
        <p:txBody>
          <a:bodyPr anchorCtr="0" anchor="t" bIns="0" lIns="0" spcFirstLastPara="1" rIns="0" wrap="square" tIns="0">
            <a:normAutofit/>
          </a:bodyPr>
          <a:lstStyle>
            <a:lvl1pPr lvl="0" rtl="0">
              <a:lnSpc>
                <a:spcPct val="80000"/>
              </a:lnSpc>
              <a:spcBef>
                <a:spcPts val="0"/>
              </a:spcBef>
              <a:spcAft>
                <a:spcPts val="0"/>
              </a:spcAft>
              <a:buClr>
                <a:srgbClr val="222222"/>
              </a:buClr>
              <a:buSzPts val="2800"/>
              <a:buFont typeface="Rubik SemiBold"/>
              <a:buNone/>
              <a:defRPr>
                <a:solidFill>
                  <a:srgbClr val="222222"/>
                </a:solidFill>
                <a:latin typeface="Rubik SemiBold"/>
                <a:ea typeface="Rubik SemiBold"/>
                <a:cs typeface="Rubik SemiBold"/>
                <a:sym typeface="Rubik SemiBold"/>
              </a:defRPr>
            </a:lvl1pPr>
            <a:lvl2pPr lvl="1" rtl="0">
              <a:lnSpc>
                <a:spcPct val="80000"/>
              </a:lnSpc>
              <a:spcBef>
                <a:spcPts val="0"/>
              </a:spcBef>
              <a:spcAft>
                <a:spcPts val="0"/>
              </a:spcAft>
              <a:buSzPts val="2800"/>
              <a:buFont typeface="Rubik SemiBold"/>
              <a:buNone/>
              <a:defRPr>
                <a:latin typeface="Rubik SemiBold"/>
                <a:ea typeface="Rubik SemiBold"/>
                <a:cs typeface="Rubik SemiBold"/>
                <a:sym typeface="Rubik SemiBold"/>
              </a:defRPr>
            </a:lvl2pPr>
            <a:lvl3pPr lvl="2" rtl="0">
              <a:lnSpc>
                <a:spcPct val="80000"/>
              </a:lnSpc>
              <a:spcBef>
                <a:spcPts val="0"/>
              </a:spcBef>
              <a:spcAft>
                <a:spcPts val="0"/>
              </a:spcAft>
              <a:buSzPts val="2800"/>
              <a:buFont typeface="Rubik SemiBold"/>
              <a:buNone/>
              <a:defRPr>
                <a:latin typeface="Rubik SemiBold"/>
                <a:ea typeface="Rubik SemiBold"/>
                <a:cs typeface="Rubik SemiBold"/>
                <a:sym typeface="Rubik SemiBold"/>
              </a:defRPr>
            </a:lvl3pPr>
            <a:lvl4pPr lvl="3" rtl="0">
              <a:lnSpc>
                <a:spcPct val="80000"/>
              </a:lnSpc>
              <a:spcBef>
                <a:spcPts val="0"/>
              </a:spcBef>
              <a:spcAft>
                <a:spcPts val="0"/>
              </a:spcAft>
              <a:buSzPts val="2800"/>
              <a:buFont typeface="Rubik SemiBold"/>
              <a:buNone/>
              <a:defRPr>
                <a:latin typeface="Rubik SemiBold"/>
                <a:ea typeface="Rubik SemiBold"/>
                <a:cs typeface="Rubik SemiBold"/>
                <a:sym typeface="Rubik SemiBold"/>
              </a:defRPr>
            </a:lvl4pPr>
            <a:lvl5pPr lvl="4" rtl="0">
              <a:lnSpc>
                <a:spcPct val="80000"/>
              </a:lnSpc>
              <a:spcBef>
                <a:spcPts val="0"/>
              </a:spcBef>
              <a:spcAft>
                <a:spcPts val="0"/>
              </a:spcAft>
              <a:buSzPts val="2800"/>
              <a:buFont typeface="Rubik SemiBold"/>
              <a:buNone/>
              <a:defRPr>
                <a:latin typeface="Rubik SemiBold"/>
                <a:ea typeface="Rubik SemiBold"/>
                <a:cs typeface="Rubik SemiBold"/>
                <a:sym typeface="Rubik SemiBold"/>
              </a:defRPr>
            </a:lvl5pPr>
            <a:lvl6pPr lvl="5" rtl="0">
              <a:lnSpc>
                <a:spcPct val="80000"/>
              </a:lnSpc>
              <a:spcBef>
                <a:spcPts val="0"/>
              </a:spcBef>
              <a:spcAft>
                <a:spcPts val="0"/>
              </a:spcAft>
              <a:buSzPts val="2800"/>
              <a:buFont typeface="Rubik SemiBold"/>
              <a:buNone/>
              <a:defRPr>
                <a:latin typeface="Rubik SemiBold"/>
                <a:ea typeface="Rubik SemiBold"/>
                <a:cs typeface="Rubik SemiBold"/>
                <a:sym typeface="Rubik SemiBold"/>
              </a:defRPr>
            </a:lvl6pPr>
            <a:lvl7pPr lvl="6" rtl="0">
              <a:lnSpc>
                <a:spcPct val="80000"/>
              </a:lnSpc>
              <a:spcBef>
                <a:spcPts val="0"/>
              </a:spcBef>
              <a:spcAft>
                <a:spcPts val="0"/>
              </a:spcAft>
              <a:buSzPts val="2800"/>
              <a:buFont typeface="Rubik SemiBold"/>
              <a:buNone/>
              <a:defRPr>
                <a:latin typeface="Rubik SemiBold"/>
                <a:ea typeface="Rubik SemiBold"/>
                <a:cs typeface="Rubik SemiBold"/>
                <a:sym typeface="Rubik SemiBold"/>
              </a:defRPr>
            </a:lvl7pPr>
            <a:lvl8pPr lvl="7" rtl="0">
              <a:lnSpc>
                <a:spcPct val="80000"/>
              </a:lnSpc>
              <a:spcBef>
                <a:spcPts val="0"/>
              </a:spcBef>
              <a:spcAft>
                <a:spcPts val="0"/>
              </a:spcAft>
              <a:buSzPts val="2800"/>
              <a:buFont typeface="Rubik SemiBold"/>
              <a:buNone/>
              <a:defRPr>
                <a:latin typeface="Rubik SemiBold"/>
                <a:ea typeface="Rubik SemiBold"/>
                <a:cs typeface="Rubik SemiBold"/>
                <a:sym typeface="Rubik SemiBold"/>
              </a:defRPr>
            </a:lvl8pPr>
            <a:lvl9pPr lvl="8" rtl="0">
              <a:lnSpc>
                <a:spcPct val="80000"/>
              </a:lnSpc>
              <a:spcBef>
                <a:spcPts val="0"/>
              </a:spcBef>
              <a:spcAft>
                <a:spcPts val="0"/>
              </a:spcAft>
              <a:buSzPts val="2800"/>
              <a:buFont typeface="Rubik SemiBold"/>
              <a:buNone/>
              <a:defRPr>
                <a:latin typeface="Rubik SemiBold"/>
                <a:ea typeface="Rubik SemiBold"/>
                <a:cs typeface="Rubik SemiBold"/>
                <a:sym typeface="Rubik SemiBold"/>
              </a:defRPr>
            </a:lvl9pPr>
          </a:lstStyle>
          <a:p/>
        </p:txBody>
      </p:sp>
      <p:sp>
        <p:nvSpPr>
          <p:cNvPr id="59" name="Google Shape;59;p18"/>
          <p:cNvSpPr txBox="1"/>
          <p:nvPr>
            <p:ph idx="1" type="body"/>
          </p:nvPr>
        </p:nvSpPr>
        <p:spPr>
          <a:xfrm>
            <a:off x="509475" y="1741525"/>
            <a:ext cx="5918700" cy="2373300"/>
          </a:xfrm>
          <a:prstGeom prst="rect">
            <a:avLst/>
          </a:prstGeom>
        </p:spPr>
        <p:txBody>
          <a:bodyPr anchorCtr="0" anchor="t" bIns="0" lIns="0" spcFirstLastPara="1" rIns="0" wrap="square" tIns="0">
            <a:normAutofit/>
          </a:bodyPr>
          <a:lstStyle>
            <a:lvl1pPr indent="-317500" lvl="0" marL="457200" rtl="0">
              <a:spcBef>
                <a:spcPts val="0"/>
              </a:spcBef>
              <a:spcAft>
                <a:spcPts val="0"/>
              </a:spcAft>
              <a:buClr>
                <a:srgbClr val="222222"/>
              </a:buClr>
              <a:buSzPts val="1400"/>
              <a:buFont typeface="Rubik Light"/>
              <a:buChar char="●"/>
              <a:defRPr sz="1400">
                <a:solidFill>
                  <a:srgbClr val="222222"/>
                </a:solidFill>
                <a:latin typeface="Rubik Light"/>
                <a:ea typeface="Rubik Light"/>
                <a:cs typeface="Rubik Light"/>
                <a:sym typeface="Rubik Light"/>
              </a:defRPr>
            </a:lvl1pPr>
            <a:lvl2pPr indent="-317500" lvl="1" marL="914400" rtl="0">
              <a:spcBef>
                <a:spcPts val="0"/>
              </a:spcBef>
              <a:spcAft>
                <a:spcPts val="0"/>
              </a:spcAft>
              <a:buClr>
                <a:srgbClr val="222222"/>
              </a:buClr>
              <a:buSzPts val="1400"/>
              <a:buFont typeface="Rubik Light"/>
              <a:buChar char="○"/>
              <a:defRPr>
                <a:solidFill>
                  <a:srgbClr val="222222"/>
                </a:solidFill>
                <a:latin typeface="Rubik Light"/>
                <a:ea typeface="Rubik Light"/>
                <a:cs typeface="Rubik Light"/>
                <a:sym typeface="Rubik Light"/>
              </a:defRPr>
            </a:lvl2pPr>
            <a:lvl3pPr indent="-317500" lvl="2" marL="1371600" rtl="0">
              <a:spcBef>
                <a:spcPts val="0"/>
              </a:spcBef>
              <a:spcAft>
                <a:spcPts val="0"/>
              </a:spcAft>
              <a:buClr>
                <a:srgbClr val="222222"/>
              </a:buClr>
              <a:buSzPts val="1400"/>
              <a:buFont typeface="Rubik Light"/>
              <a:buChar char="■"/>
              <a:defRPr>
                <a:solidFill>
                  <a:srgbClr val="222222"/>
                </a:solidFill>
                <a:latin typeface="Rubik Light"/>
                <a:ea typeface="Rubik Light"/>
                <a:cs typeface="Rubik Light"/>
                <a:sym typeface="Rubik Light"/>
              </a:defRPr>
            </a:lvl3pPr>
            <a:lvl4pPr indent="-317500" lvl="3" marL="1828800" rtl="0">
              <a:spcBef>
                <a:spcPts val="0"/>
              </a:spcBef>
              <a:spcAft>
                <a:spcPts val="0"/>
              </a:spcAft>
              <a:buClr>
                <a:srgbClr val="222222"/>
              </a:buClr>
              <a:buSzPts val="1400"/>
              <a:buFont typeface="Rubik Light"/>
              <a:buChar char="●"/>
              <a:defRPr>
                <a:solidFill>
                  <a:srgbClr val="222222"/>
                </a:solidFill>
                <a:latin typeface="Rubik Light"/>
                <a:ea typeface="Rubik Light"/>
                <a:cs typeface="Rubik Light"/>
                <a:sym typeface="Rubik Light"/>
              </a:defRPr>
            </a:lvl4pPr>
            <a:lvl5pPr indent="-317500" lvl="4" marL="2286000" rtl="0">
              <a:spcBef>
                <a:spcPts val="0"/>
              </a:spcBef>
              <a:spcAft>
                <a:spcPts val="0"/>
              </a:spcAft>
              <a:buClr>
                <a:srgbClr val="222222"/>
              </a:buClr>
              <a:buSzPts val="1400"/>
              <a:buFont typeface="Rubik Light"/>
              <a:buChar char="○"/>
              <a:defRPr>
                <a:solidFill>
                  <a:srgbClr val="222222"/>
                </a:solidFill>
                <a:latin typeface="Rubik Light"/>
                <a:ea typeface="Rubik Light"/>
                <a:cs typeface="Rubik Light"/>
                <a:sym typeface="Rubik Light"/>
              </a:defRPr>
            </a:lvl5pPr>
            <a:lvl6pPr indent="-317500" lvl="5" marL="2743200" rtl="0">
              <a:spcBef>
                <a:spcPts val="0"/>
              </a:spcBef>
              <a:spcAft>
                <a:spcPts val="0"/>
              </a:spcAft>
              <a:buClr>
                <a:srgbClr val="222222"/>
              </a:buClr>
              <a:buSzPts val="1400"/>
              <a:buFont typeface="Rubik Light"/>
              <a:buChar char="■"/>
              <a:defRPr>
                <a:solidFill>
                  <a:srgbClr val="222222"/>
                </a:solidFill>
                <a:latin typeface="Rubik Light"/>
                <a:ea typeface="Rubik Light"/>
                <a:cs typeface="Rubik Light"/>
                <a:sym typeface="Rubik Light"/>
              </a:defRPr>
            </a:lvl6pPr>
            <a:lvl7pPr indent="-317500" lvl="6" marL="3200400" rtl="0">
              <a:spcBef>
                <a:spcPts val="0"/>
              </a:spcBef>
              <a:spcAft>
                <a:spcPts val="0"/>
              </a:spcAft>
              <a:buClr>
                <a:srgbClr val="222222"/>
              </a:buClr>
              <a:buSzPts val="1400"/>
              <a:buFont typeface="Rubik Light"/>
              <a:buChar char="●"/>
              <a:defRPr>
                <a:solidFill>
                  <a:srgbClr val="222222"/>
                </a:solidFill>
                <a:latin typeface="Rubik Light"/>
                <a:ea typeface="Rubik Light"/>
                <a:cs typeface="Rubik Light"/>
                <a:sym typeface="Rubik Light"/>
              </a:defRPr>
            </a:lvl7pPr>
            <a:lvl8pPr indent="-317500" lvl="7" marL="3657600" rtl="0">
              <a:spcBef>
                <a:spcPts val="0"/>
              </a:spcBef>
              <a:spcAft>
                <a:spcPts val="0"/>
              </a:spcAft>
              <a:buClr>
                <a:srgbClr val="222222"/>
              </a:buClr>
              <a:buSzPts val="1400"/>
              <a:buFont typeface="Rubik Light"/>
              <a:buChar char="○"/>
              <a:defRPr>
                <a:solidFill>
                  <a:srgbClr val="222222"/>
                </a:solidFill>
                <a:latin typeface="Rubik Light"/>
                <a:ea typeface="Rubik Light"/>
                <a:cs typeface="Rubik Light"/>
                <a:sym typeface="Rubik Light"/>
              </a:defRPr>
            </a:lvl8pPr>
            <a:lvl9pPr indent="-317500" lvl="8" marL="4114800" rtl="0">
              <a:spcBef>
                <a:spcPts val="0"/>
              </a:spcBef>
              <a:spcAft>
                <a:spcPts val="0"/>
              </a:spcAft>
              <a:buClr>
                <a:srgbClr val="222222"/>
              </a:buClr>
              <a:buSzPts val="1400"/>
              <a:buFont typeface="Rubik Light"/>
              <a:buChar char="■"/>
              <a:defRPr>
                <a:solidFill>
                  <a:srgbClr val="222222"/>
                </a:solidFill>
                <a:latin typeface="Rubik Light"/>
                <a:ea typeface="Rubik Light"/>
                <a:cs typeface="Rubik Light"/>
                <a:sym typeface="Rubik Light"/>
              </a:defRPr>
            </a:lvl9pPr>
          </a:lstStyle>
          <a:p/>
        </p:txBody>
      </p:sp>
      <p:pic>
        <p:nvPicPr>
          <p:cNvPr id="60" name="Google Shape;60;p18"/>
          <p:cNvPicPr preferRelativeResize="0"/>
          <p:nvPr/>
        </p:nvPicPr>
        <p:blipFill>
          <a:blip r:embed="rId2">
            <a:alphaModFix/>
          </a:blip>
          <a:stretch>
            <a:fillRect/>
          </a:stretch>
        </p:blipFill>
        <p:spPr>
          <a:xfrm>
            <a:off x="152400" y="4780795"/>
            <a:ext cx="210312" cy="21031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ean">
  <p:cSld name="TITLE_1">
    <p:spTree>
      <p:nvGrpSpPr>
        <p:cNvPr id="61" name="Shape 61"/>
        <p:cNvGrpSpPr/>
        <p:nvPr/>
      </p:nvGrpSpPr>
      <p:grpSpPr>
        <a:xfrm>
          <a:off x="0" y="0"/>
          <a:ext cx="0" cy="0"/>
          <a:chOff x="0" y="0"/>
          <a:chExt cx="0" cy="0"/>
        </a:xfrm>
      </p:grpSpPr>
      <p:sp>
        <p:nvSpPr>
          <p:cNvPr id="62" name="Google Shape;62;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2_1">
    <p:bg>
      <p:bgPr>
        <a:solidFill>
          <a:schemeClr val="lt1"/>
        </a:solidFill>
      </p:bgPr>
    </p:bg>
    <p:spTree>
      <p:nvGrpSpPr>
        <p:cNvPr id="63" name="Shape 63"/>
        <p:cNvGrpSpPr/>
        <p:nvPr/>
      </p:nvGrpSpPr>
      <p:grpSpPr>
        <a:xfrm>
          <a:off x="0" y="0"/>
          <a:ext cx="0" cy="0"/>
          <a:chOff x="0" y="0"/>
          <a:chExt cx="0" cy="0"/>
        </a:xfrm>
      </p:grpSpPr>
      <p:pic>
        <p:nvPicPr>
          <p:cNvPr id="64" name="Google Shape;64;p20"/>
          <p:cNvPicPr preferRelativeResize="0"/>
          <p:nvPr/>
        </p:nvPicPr>
        <p:blipFill>
          <a:blip r:embed="rId2">
            <a:alphaModFix/>
          </a:blip>
          <a:stretch>
            <a:fillRect/>
          </a:stretch>
        </p:blipFill>
        <p:spPr>
          <a:xfrm>
            <a:off x="152400" y="4780795"/>
            <a:ext cx="210312" cy="21031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1" Type="http://schemas.openxmlformats.org/officeDocument/2006/relationships/theme" Target="../theme/theme2.xml"/><Relationship Id="rId10" Type="http://schemas.openxmlformats.org/officeDocument/2006/relationships/slideLayout" Target="../slideLayouts/slideLayout18.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800"/>
              <a:buFont typeface="Rubik"/>
              <a:buNone/>
              <a:defRPr sz="2800">
                <a:solidFill>
                  <a:schemeClr val="dk1"/>
                </a:solidFill>
                <a:latin typeface="Rubik"/>
                <a:ea typeface="Rubik"/>
                <a:cs typeface="Rubik"/>
                <a:sym typeface="Rubik"/>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0" lIns="0" spcFirstLastPara="1" rIns="0" wrap="square" tIns="0">
            <a:normAutofit/>
          </a:bodyPr>
          <a:lstStyle>
            <a:lvl1pPr indent="-342900" lvl="0" marL="457200">
              <a:lnSpc>
                <a:spcPct val="115000"/>
              </a:lnSpc>
              <a:spcBef>
                <a:spcPts val="0"/>
              </a:spcBef>
              <a:spcAft>
                <a:spcPts val="0"/>
              </a:spcAft>
              <a:buClr>
                <a:schemeClr val="dk2"/>
              </a:buClr>
              <a:buSzPts val="1800"/>
              <a:buFont typeface="Rubik"/>
              <a:buChar char="●"/>
              <a:defRPr sz="1800">
                <a:solidFill>
                  <a:schemeClr val="dk2"/>
                </a:solidFill>
                <a:latin typeface="Rubik"/>
                <a:ea typeface="Rubik"/>
                <a:cs typeface="Rubik"/>
                <a:sym typeface="Rubik"/>
              </a:defRPr>
            </a:lvl1pPr>
            <a:lvl2pPr indent="-317500" lvl="1" marL="91440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2pPr>
            <a:lvl3pPr indent="-317500" lvl="2" marL="137160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3pPr>
            <a:lvl4pPr indent="-317500" lvl="3" marL="182880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4pPr>
            <a:lvl5pPr indent="-317500" lvl="4" marL="228600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5pPr>
            <a:lvl6pPr indent="-317500" lvl="5" marL="274320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6pPr>
            <a:lvl7pPr indent="-317500" lvl="6" marL="320040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7pPr>
            <a:lvl8pPr indent="-317500" lvl="7" marL="365760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8pPr>
            <a:lvl9pPr indent="-317500" lvl="8" marL="411480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4" name="Shape 34"/>
        <p:cNvGrpSpPr/>
        <p:nvPr/>
      </p:nvGrpSpPr>
      <p:grpSpPr>
        <a:xfrm>
          <a:off x="0" y="0"/>
          <a:ext cx="0" cy="0"/>
          <a:chOff x="0" y="0"/>
          <a:chExt cx="0" cy="0"/>
        </a:xfrm>
      </p:grpSpPr>
      <p:sp>
        <p:nvSpPr>
          <p:cNvPr id="35" name="Google Shape;35;p10"/>
          <p:cNvSpPr txBox="1"/>
          <p:nvPr>
            <p:ph type="title"/>
          </p:nvPr>
        </p:nvSpPr>
        <p:spPr>
          <a:xfrm>
            <a:off x="311700" y="445025"/>
            <a:ext cx="8520600" cy="572700"/>
          </a:xfrm>
          <a:prstGeom prst="rect">
            <a:avLst/>
          </a:prstGeom>
          <a:noFill/>
          <a:ln>
            <a:noFill/>
          </a:ln>
        </p:spPr>
        <p:txBody>
          <a:bodyPr anchorCtr="0" anchor="t" bIns="0" lIns="0" spcFirstLastPara="1" rIns="0" wrap="square" tIns="0">
            <a:normAutofit/>
          </a:bodyPr>
          <a:lstStyle>
            <a:lvl1pPr lvl="0" rtl="0">
              <a:spcBef>
                <a:spcPts val="0"/>
              </a:spcBef>
              <a:spcAft>
                <a:spcPts val="0"/>
              </a:spcAft>
              <a:buClr>
                <a:schemeClr val="dk1"/>
              </a:buClr>
              <a:buSzPts val="2800"/>
              <a:buFont typeface="Rubik"/>
              <a:buNone/>
              <a:defRPr sz="2800">
                <a:solidFill>
                  <a:schemeClr val="dk1"/>
                </a:solidFill>
                <a:latin typeface="Rubik"/>
                <a:ea typeface="Rubik"/>
                <a:cs typeface="Rubik"/>
                <a:sym typeface="Rubik"/>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36" name="Google Shape;36;p10"/>
          <p:cNvSpPr txBox="1"/>
          <p:nvPr>
            <p:ph idx="1" type="body"/>
          </p:nvPr>
        </p:nvSpPr>
        <p:spPr>
          <a:xfrm>
            <a:off x="311700" y="1152475"/>
            <a:ext cx="8520600" cy="3416400"/>
          </a:xfrm>
          <a:prstGeom prst="rect">
            <a:avLst/>
          </a:prstGeom>
          <a:noFill/>
          <a:ln>
            <a:noFill/>
          </a:ln>
        </p:spPr>
        <p:txBody>
          <a:bodyPr anchorCtr="0" anchor="t" bIns="0" lIns="0" spcFirstLastPara="1" rIns="0" wrap="square" tIns="0">
            <a:normAutofit/>
          </a:bodyPr>
          <a:lstStyle>
            <a:lvl1pPr indent="-342900" lvl="0" marL="457200" rtl="0">
              <a:lnSpc>
                <a:spcPct val="115000"/>
              </a:lnSpc>
              <a:spcBef>
                <a:spcPts val="0"/>
              </a:spcBef>
              <a:spcAft>
                <a:spcPts val="0"/>
              </a:spcAft>
              <a:buClr>
                <a:schemeClr val="dk2"/>
              </a:buClr>
              <a:buSzPts val="1800"/>
              <a:buFont typeface="Rubik"/>
              <a:buChar char="●"/>
              <a:defRPr sz="1800">
                <a:solidFill>
                  <a:schemeClr val="dk2"/>
                </a:solidFill>
                <a:latin typeface="Rubik"/>
                <a:ea typeface="Rubik"/>
                <a:cs typeface="Rubik"/>
                <a:sym typeface="Rubik"/>
              </a:defRPr>
            </a:lvl1pPr>
            <a:lvl2pPr indent="-317500" lvl="1" marL="914400" rtl="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2pPr>
            <a:lvl3pPr indent="-317500" lvl="2" marL="1371600" rtl="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3pPr>
            <a:lvl4pPr indent="-317500" lvl="3" marL="1828800" rtl="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4pPr>
            <a:lvl5pPr indent="-317500" lvl="4" marL="2286000" rtl="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5pPr>
            <a:lvl6pPr indent="-317500" lvl="5" marL="2743200" rtl="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6pPr>
            <a:lvl7pPr indent="-317500" lvl="6" marL="3200400" rtl="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7pPr>
            <a:lvl8pPr indent="-317500" lvl="7" marL="3657600" rtl="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8pPr>
            <a:lvl9pPr indent="-317500" lvl="8" marL="4114800" rtl="0">
              <a:lnSpc>
                <a:spcPct val="115000"/>
              </a:lnSpc>
              <a:spcBef>
                <a:spcPts val="0"/>
              </a:spcBef>
              <a:spcAft>
                <a:spcPts val="0"/>
              </a:spcAft>
              <a:buClr>
                <a:schemeClr val="dk2"/>
              </a:buClr>
              <a:buSzPts val="1400"/>
              <a:buFont typeface="Rubik"/>
              <a:buChar char="■"/>
              <a:defRPr>
                <a:solidFill>
                  <a:schemeClr val="dk2"/>
                </a:solidFill>
                <a:latin typeface="Rubik"/>
                <a:ea typeface="Rubik"/>
                <a:cs typeface="Rubik"/>
                <a:sym typeface="Rubik"/>
              </a:defRPr>
            </a:lvl9pPr>
          </a:lstStyle>
          <a:p/>
        </p:txBody>
      </p:sp>
    </p:spTree>
  </p:cSld>
  <p:clrMap accent1="accent1" accent2="accent2" accent3="accent3" accent4="accent4" accent5="accent5" accent6="accent6" bg1="lt1" bg2="dk2" tx1="dk1" tx2="lt2" folHlink="folHlink" hlink="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hyperlink" Target="http://drive.google.com/file/d/1nkblRes67NF1V9MMK2VTCcJh0lhmfzuC/view" TargetMode="External"/><Relationship Id="rId6"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2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jpg"/><Relationship Id="rId4" Type="http://schemas.openxmlformats.org/officeDocument/2006/relationships/image" Target="../media/image11.png"/><Relationship Id="rId5" Type="http://schemas.openxmlformats.org/officeDocument/2006/relationships/image" Target="../media/image1.png"/><Relationship Id="rId6"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3.jpg"/><Relationship Id="rId4" Type="http://schemas.openxmlformats.org/officeDocument/2006/relationships/image" Target="../media/image1.png"/><Relationship Id="rId5"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25.jpg"/><Relationship Id="rId5" Type="http://schemas.openxmlformats.org/officeDocument/2006/relationships/image" Target="../media/image34.jpg"/><Relationship Id="rId6" Type="http://schemas.openxmlformats.org/officeDocument/2006/relationships/image" Target="../media/image37.jpg"/><Relationship Id="rId7" Type="http://schemas.openxmlformats.org/officeDocument/2006/relationships/image" Target="../media/image35.jpg"/><Relationship Id="rId8" Type="http://schemas.openxmlformats.org/officeDocument/2006/relationships/image" Target="../media/image3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21.png"/><Relationship Id="rId9" Type="http://schemas.openxmlformats.org/officeDocument/2006/relationships/image" Target="../media/image8.png"/><Relationship Id="rId5" Type="http://schemas.openxmlformats.org/officeDocument/2006/relationships/image" Target="../media/image22.png"/><Relationship Id="rId6" Type="http://schemas.openxmlformats.org/officeDocument/2006/relationships/image" Target="../media/image31.png"/><Relationship Id="rId7" Type="http://schemas.openxmlformats.org/officeDocument/2006/relationships/image" Target="../media/image28.png"/><Relationship Id="rId8" Type="http://schemas.openxmlformats.org/officeDocument/2006/relationships/image" Target="../media/image26.png"/></Relationships>
</file>

<file path=ppt/slides/_rels/slide13.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33.png"/><Relationship Id="rId13" Type="http://schemas.openxmlformats.org/officeDocument/2006/relationships/image" Target="../media/image56.jpg"/><Relationship Id="rId12" Type="http://schemas.openxmlformats.org/officeDocument/2006/relationships/image" Target="../media/image9.png"/><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7.png"/><Relationship Id="rId9" Type="http://schemas.openxmlformats.org/officeDocument/2006/relationships/image" Target="../media/image32.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8.png"/><Relationship Id="rId8" Type="http://schemas.openxmlformats.org/officeDocument/2006/relationships/hyperlink" Target="https://www.fullycharged.com/High-Speed-Electric-Bikes-Articl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fullycharged.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hyperlink" Target="http://www.youtube.com/watch?v=bABwzqzD5co" TargetMode="External"/><Relationship Id="rId6" Type="http://schemas.openxmlformats.org/officeDocument/2006/relationships/image" Target="../media/image40.jpg"/><Relationship Id="rId7" Type="http://schemas.openxmlformats.org/officeDocument/2006/relationships/hyperlink" Target="https://www.youtube.com/watch?v=bABwzqzD5co"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3.jpg"/><Relationship Id="rId4" Type="http://schemas.openxmlformats.org/officeDocument/2006/relationships/image" Target="../media/image8.png"/><Relationship Id="rId5" Type="http://schemas.openxmlformats.org/officeDocument/2006/relationships/image" Target="../media/image60.jpg"/><Relationship Id="rId6" Type="http://schemas.openxmlformats.org/officeDocument/2006/relationships/image" Target="../media/image53.jpg"/><Relationship Id="rId7" Type="http://schemas.openxmlformats.org/officeDocument/2006/relationships/image" Target="../media/image51.jpg"/><Relationship Id="rId8" Type="http://schemas.openxmlformats.org/officeDocument/2006/relationships/image" Target="../media/image5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5.jpg"/><Relationship Id="rId4" Type="http://schemas.openxmlformats.org/officeDocument/2006/relationships/image" Target="../media/image1.png"/><Relationship Id="rId5"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48.jpg"/><Relationship Id="rId4" Type="http://schemas.openxmlformats.org/officeDocument/2006/relationships/image" Target="../media/image50.png"/><Relationship Id="rId9" Type="http://schemas.openxmlformats.org/officeDocument/2006/relationships/image" Target="../media/image59.png"/><Relationship Id="rId5" Type="http://schemas.openxmlformats.org/officeDocument/2006/relationships/image" Target="../media/image61.jpg"/><Relationship Id="rId6" Type="http://schemas.openxmlformats.org/officeDocument/2006/relationships/image" Target="../media/image8.png"/><Relationship Id="rId7" Type="http://schemas.openxmlformats.org/officeDocument/2006/relationships/image" Target="../media/image47.jpg"/><Relationship Id="rId8" Type="http://schemas.openxmlformats.org/officeDocument/2006/relationships/image" Target="../media/image5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55.png"/><Relationship Id="rId4" Type="http://schemas.openxmlformats.org/officeDocument/2006/relationships/image" Target="../media/image1.png"/><Relationship Id="rId5" Type="http://schemas.openxmlformats.org/officeDocument/2006/relationships/hyperlink" Target="https://www.bosch-ebike.com/en/service/range-assistan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8.jpg"/><Relationship Id="rId4" Type="http://schemas.openxmlformats.org/officeDocument/2006/relationships/image" Target="../media/image11.png"/><Relationship Id="rId5" Type="http://schemas.openxmlformats.org/officeDocument/2006/relationships/image" Target="../media/image1.png"/><Relationship Id="rId6"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www.youtube.com/watch?v=xNFRE9BZ4YE" TargetMode="External"/><Relationship Id="rId4" Type="http://schemas.openxmlformats.org/officeDocument/2006/relationships/image" Target="../media/image5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7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63.jpg"/><Relationship Id="rId4" Type="http://schemas.openxmlformats.org/officeDocument/2006/relationships/hyperlink" Target="https://www.fullycharged.com/moustache-j-on-enviolo-pbl/" TargetMode="External"/><Relationship Id="rId5" Type="http://schemas.openxmlformats.org/officeDocument/2006/relationships/hyperlink" Target="https://www.fullycharged.com/moustache-j-all-enviolo-pbs/" TargetMode="External"/><Relationship Id="rId6" Type="http://schemas.openxmlformats.org/officeDocument/2006/relationships/hyperlink" Target="https://www.youtube.com/watch?v=j-wBU-A1lN8" TargetMode="External"/><Relationship Id="rId7" Type="http://schemas.openxmlformats.org/officeDocument/2006/relationships/hyperlink" Target="https://moustachebikes.com/gb/en/electric-bikes/j/j-of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6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7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71.jpg"/><Relationship Id="rId4" Type="http://schemas.openxmlformats.org/officeDocument/2006/relationships/hyperlink" Target="https://www.fullycharged.com/Moustache-Lundi-27.1-2022" TargetMode="External"/><Relationship Id="rId5" Type="http://schemas.openxmlformats.org/officeDocument/2006/relationships/hyperlink" Target="https://www.fullycharged.com/Moustache-Lundi-27-5-2023" TargetMode="External"/><Relationship Id="rId6" Type="http://schemas.openxmlformats.org/officeDocument/2006/relationships/hyperlink" Target="https://www.youtube.com/watch?v=vWCkIaLgRu0&amp;t=174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62.jpg"/><Relationship Id="rId4" Type="http://schemas.openxmlformats.org/officeDocument/2006/relationships/hyperlink" Target="https://www.fullycharged.com/Moustache-Lundi-20-3" TargetMode="External"/><Relationship Id="rId5" Type="http://schemas.openxmlformats.org/officeDocument/2006/relationships/hyperlink" Target="https://www.fullycharged.com/Lundi-20-3-Dual" TargetMode="External"/><Relationship Id="rId6" Type="http://schemas.openxmlformats.org/officeDocument/2006/relationships/hyperlink" Target="https://www.fullycharged.com/Lundi-20-5" TargetMode="External"/><Relationship Id="rId7" Type="http://schemas.openxmlformats.org/officeDocument/2006/relationships/hyperlink" Target="https://www.fullycharged.com/Lundi-20-5-Dual"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72.gif"/><Relationship Id="rId4" Type="http://schemas.openxmlformats.org/officeDocument/2006/relationships/image" Target="../media/image67.png"/><Relationship Id="rId5" Type="http://schemas.openxmlformats.org/officeDocument/2006/relationships/image" Target="../media/image64.png"/><Relationship Id="rId6" Type="http://schemas.openxmlformats.org/officeDocument/2006/relationships/image" Target="../media/image65.png"/><Relationship Id="rId7" Type="http://schemas.openxmlformats.org/officeDocument/2006/relationships/image" Target="../media/image6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www.youtube.com/watch?v=dprmjfADVZc" TargetMode="External"/><Relationship Id="rId4" Type="http://schemas.openxmlformats.org/officeDocument/2006/relationships/image" Target="../media/image7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97.jpg"/></Relationships>
</file>

<file path=ppt/slides/_rels/slide33.xml.rels><?xml version="1.0" encoding="UTF-8" standalone="yes"?><Relationships xmlns="http://schemas.openxmlformats.org/package/2006/relationships"><Relationship Id="rId11" Type="http://schemas.openxmlformats.org/officeDocument/2006/relationships/hyperlink" Target="https://www.fullycharged.com/Moustache-Samedi-28-7-Open-2022" TargetMode="External"/><Relationship Id="rId10" Type="http://schemas.openxmlformats.org/officeDocument/2006/relationships/hyperlink" Target="https://www.fullycharged.com/Moustache-Samedi-28-7-2022" TargetMode="External"/><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84.jpg"/><Relationship Id="rId4" Type="http://schemas.openxmlformats.org/officeDocument/2006/relationships/hyperlink" Target="https://www.fullycharged.com/moustache-samedi-28-1-open-2022" TargetMode="External"/><Relationship Id="rId9" Type="http://schemas.openxmlformats.org/officeDocument/2006/relationships/hyperlink" Target="https://www.fullycharged.com/Moustache-Samedi-28-3-Open-2022" TargetMode="External"/><Relationship Id="rId5" Type="http://schemas.openxmlformats.org/officeDocument/2006/relationships/hyperlink" Target="https://www.fullycharged.com/moustache-samedi-28-1-open-2022" TargetMode="External"/><Relationship Id="rId6" Type="http://schemas.openxmlformats.org/officeDocument/2006/relationships/hyperlink" Target="https://www.fullycharged.com/Samedi-28-2" TargetMode="External"/><Relationship Id="rId7" Type="http://schemas.openxmlformats.org/officeDocument/2006/relationships/hyperlink" Target="https://www.fullycharged.com/Samedi-28-2-Open-400" TargetMode="External"/><Relationship Id="rId8" Type="http://schemas.openxmlformats.org/officeDocument/2006/relationships/hyperlink" Target="https://www.fullycharged.com/Moustache-Samedi-28-3-2022"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www.youtube.com/watch?v=b2QYKmN9cZA" TargetMode="External"/><Relationship Id="rId4" Type="http://schemas.openxmlformats.org/officeDocument/2006/relationships/image" Target="../media/image7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77.jpg"/><Relationship Id="rId4" Type="http://schemas.openxmlformats.org/officeDocument/2006/relationships/hyperlink" Target="https://www.fullycharged.com/High-Speed-Electric-Bikes-Article" TargetMode="External"/><Relationship Id="rId5" Type="http://schemas.openxmlformats.org/officeDocument/2006/relationships/hyperlink" Target="https://www.fullycharged.com/Moustache-Friday-27-FS-Speed" TargetMode="External"/><Relationship Id="rId6" Type="http://schemas.openxmlformats.org/officeDocument/2006/relationships/hyperlink" Target="https://www.fullycharged.com/Moustache-Friday-27-FS-Speed-Dual"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8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www.youtube.com/watch?v=Vp5ZF7ZfQy0" TargetMode="External"/><Relationship Id="rId4" Type="http://schemas.openxmlformats.org/officeDocument/2006/relationships/image" Target="../media/image75.jpg"/><Relationship Id="rId5" Type="http://schemas.openxmlformats.org/officeDocument/2006/relationships/hyperlink" Target="http://www.youtube.com/watch?v=y55RIT0El1Y" TargetMode="External"/><Relationship Id="rId6" Type="http://schemas.openxmlformats.org/officeDocument/2006/relationships/image" Target="../media/image76.jpg"/><Relationship Id="rId7" Type="http://schemas.openxmlformats.org/officeDocument/2006/relationships/hyperlink" Target="http://www.youtube.com/watch?v=SuwcgCSs91g" TargetMode="External"/><Relationship Id="rId8" Type="http://schemas.openxmlformats.org/officeDocument/2006/relationships/image" Target="../media/image78.jpg"/></Relationships>
</file>

<file path=ppt/slides/_rels/slide38.xml.rels><?xml version="1.0" encoding="UTF-8" standalone="yes"?><Relationships xmlns="http://schemas.openxmlformats.org/package/2006/relationships"><Relationship Id="rId11" Type="http://schemas.openxmlformats.org/officeDocument/2006/relationships/hyperlink" Target="https://www.fullycharged.com/Moustache-Samedi-27-Xroad-6-2023" TargetMode="External"/><Relationship Id="rId10" Type="http://schemas.openxmlformats.org/officeDocument/2006/relationships/hyperlink" Target="https://www.fullycharged.com/Moustache-Samedi-27-Xroad-3-2023" TargetMode="External"/><Relationship Id="rId13" Type="http://schemas.openxmlformats.org/officeDocument/2006/relationships/hyperlink" Target="https://www.fullycharged.com/Moustache-Samedi-27-Xroad-FS-6-2023" TargetMode="External"/><Relationship Id="rId12" Type="http://schemas.openxmlformats.org/officeDocument/2006/relationships/hyperlink" Target="https://www.fullycharged.com/Moustache-Samedi-27-Xroad-6-Open" TargetMode="External"/><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90.jpg"/><Relationship Id="rId4" Type="http://schemas.openxmlformats.org/officeDocument/2006/relationships/hyperlink" Target="https://www.fullycharged.com/Moustache-Samedi-27-Xroad-1-2022" TargetMode="External"/><Relationship Id="rId9" Type="http://schemas.openxmlformats.org/officeDocument/2006/relationships/hyperlink" Target="https://www.fullycharged.com/Moustache-Samedi-27-Xroad-3-Open-2023" TargetMode="External"/><Relationship Id="rId14" Type="http://schemas.openxmlformats.org/officeDocument/2006/relationships/hyperlink" Target="https://www.fullycharged.com/Moustache-Samedi-27-X-2" TargetMode="External"/><Relationship Id="rId5" Type="http://schemas.openxmlformats.org/officeDocument/2006/relationships/hyperlink" Target="https://www.fullycharged.com/Moustache-Samedi-27-Xroad-1-Open-2022" TargetMode="External"/><Relationship Id="rId6" Type="http://schemas.openxmlformats.org/officeDocument/2006/relationships/hyperlink" Target="https://www.youtube.com/watch?v=fwBgamOJiaI&amp;t=46s" TargetMode="External"/><Relationship Id="rId7" Type="http://schemas.openxmlformats.org/officeDocument/2006/relationships/hyperlink" Target="https://www.fullycharged.com/Moustache-Samedi-27-Xroad-2-Open-2023" TargetMode="External"/><Relationship Id="rId8" Type="http://schemas.openxmlformats.org/officeDocument/2006/relationships/hyperlink" Target="https://www.fullycharged.com/Moustache-Samedi-27-Xroad-2-Open-2023"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12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98.jpg"/><Relationship Id="rId4" Type="http://schemas.openxmlformats.org/officeDocument/2006/relationships/hyperlink" Target="https://www.fullycharged.com/Moustache-Samedi-27-OFF-2" TargetMode="External"/><Relationship Id="rId5" Type="http://schemas.openxmlformats.org/officeDocument/2006/relationships/hyperlink" Target="https://www.fullycharged.com/Moustache-Samedi-27-off-4-open"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89.jpg"/><Relationship Id="rId4" Type="http://schemas.openxmlformats.org/officeDocument/2006/relationships/hyperlink" Target="https://www.fullycharged.com/Moustache-Samedi-27-Wide-2-2022"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87.jpg"/><Relationship Id="rId4" Type="http://schemas.openxmlformats.org/officeDocument/2006/relationships/hyperlink" Target="https://www.fullycharged.com/Introducing-Moustache-electric-mountain-bikes-2022-Trail-Game-Wide" TargetMode="External"/><Relationship Id="rId5" Type="http://schemas.openxmlformats.org/officeDocument/2006/relationships/hyperlink" Target="https://www.fullycharged.com/Moustache-Samedi-29-Trail-5" TargetMode="External"/><Relationship Id="rId6" Type="http://schemas.openxmlformats.org/officeDocument/2006/relationships/hyperlink" Target="https://www.fullycharged.com/Moustache-Samedi-29-Trail-9-2022"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80.jpg"/><Relationship Id="rId4" Type="http://schemas.openxmlformats.org/officeDocument/2006/relationships/hyperlink" Target="https://www.fullycharged.com/Moustache-Samedi-29-Game-9" TargetMode="External"/><Relationship Id="rId5" Type="http://schemas.openxmlformats.org/officeDocument/2006/relationships/hyperlink" Target="https://www.fullycharged.com/Moustache-Samedi-Game-11" TargetMode="External"/><Relationship Id="rId6" Type="http://schemas.openxmlformats.org/officeDocument/2006/relationships/hyperlink" Target="https://www.fullycharged.com/Introducing-Moustache-electric-mountain-bikes-2022-Trail-Game-Wide"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10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hyperlink" Target="https://www.fullycharged.com/Moustache-Samedi-27-Weekend-FS-Dual-2022" TargetMode="External"/><Relationship Id="rId4" Type="http://schemas.openxmlformats.org/officeDocument/2006/relationships/hyperlink" Target="https://www.fullycharged.com/Moustache-Samedi-27-Weekend-FS-Dual-EQ-2022" TargetMode="External"/><Relationship Id="rId5" Type="http://schemas.openxmlformats.org/officeDocument/2006/relationships/hyperlink" Target="http://www.youtube.com/watch?v=HFhXaVNIz_I" TargetMode="External"/><Relationship Id="rId6" Type="http://schemas.openxmlformats.org/officeDocument/2006/relationships/image" Target="../media/image83.jpg"/><Relationship Id="rId7" Type="http://schemas.openxmlformats.org/officeDocument/2006/relationships/hyperlink" Target="http://www.youtube.com/watch?v=ATlFnUyRvC0" TargetMode="External"/><Relationship Id="rId8" Type="http://schemas.openxmlformats.org/officeDocument/2006/relationships/image" Target="../media/image8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hyperlink" Target="http://www.youtube.com/watch?v=F6GzwZak-I8" TargetMode="External"/><Relationship Id="rId4" Type="http://schemas.openxmlformats.org/officeDocument/2006/relationships/image" Target="../media/image8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85.png"/><Relationship Id="rId4" Type="http://schemas.openxmlformats.org/officeDocument/2006/relationships/hyperlink" Target="https://calendly.com/fully-charged-ebikes/london-test-ride" TargetMode="External"/><Relationship Id="rId5" Type="http://schemas.openxmlformats.org/officeDocument/2006/relationships/image" Target="../media/image108.png"/><Relationship Id="rId6" Type="http://schemas.openxmlformats.org/officeDocument/2006/relationships/image" Target="../media/image104.png"/><Relationship Id="rId7" Type="http://schemas.openxmlformats.org/officeDocument/2006/relationships/image" Target="../media/image88.png"/><Relationship Id="rId8" Type="http://schemas.openxmlformats.org/officeDocument/2006/relationships/image" Target="../media/image9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00.jpg"/><Relationship Id="rId4" Type="http://schemas.openxmlformats.org/officeDocument/2006/relationships/image" Target="../media/image1.png"/><Relationship Id="rId5" Type="http://schemas.openxmlformats.org/officeDocument/2006/relationships/image" Target="../media/image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hyperlink" Target="http://www.youtube.com/watch?v=PmmqfCM2Y5Q" TargetMode="External"/><Relationship Id="rId4" Type="http://schemas.openxmlformats.org/officeDocument/2006/relationships/image" Target="../media/image91.jpg"/><Relationship Id="rId5" Type="http://schemas.openxmlformats.org/officeDocument/2006/relationships/hyperlink" Target="http://www.youtube.com/watch?v=FOshYPZA7MU" TargetMode="External"/><Relationship Id="rId6" Type="http://schemas.openxmlformats.org/officeDocument/2006/relationships/image" Target="../media/image92.jpg"/><Relationship Id="rId7" Type="http://schemas.openxmlformats.org/officeDocument/2006/relationships/hyperlink" Target="https://www.fullycharged.com/support/ebike-insurance/"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hyperlink" Target="http://www.youtube.com/watch?v=xhB_YqZ_mm4" TargetMode="External"/><Relationship Id="rId4" Type="http://schemas.openxmlformats.org/officeDocument/2006/relationships/image" Target="../media/image9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hyperlink" Target="https://www.fullycharged.com/High-Speed-Electric-Bikes-Article" TargetMode="External"/><Relationship Id="rId4" Type="http://schemas.openxmlformats.org/officeDocument/2006/relationships/hyperlink" Target="https://www.thule.com/en-gb/bike-rack/towbar-bike-racks/thule-easyfold-xt-2-_-933300"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hyperlink" Target="https://www.fullycharged.com/"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hyperlink" Target="http://www.youtube.com/watch?v=WKhhzGtORyc" TargetMode="External"/><Relationship Id="rId6" Type="http://schemas.openxmlformats.org/officeDocument/2006/relationships/image" Target="../media/image94.jpg"/><Relationship Id="rId7" Type="http://schemas.openxmlformats.org/officeDocument/2006/relationships/hyperlink" Target="http://www.youtube.com/watch?v=Uw2j_V0eKps" TargetMode="External"/><Relationship Id="rId8" Type="http://schemas.openxmlformats.org/officeDocument/2006/relationships/image" Target="../media/image95.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99.jpg"/><Relationship Id="rId4" Type="http://schemas.openxmlformats.org/officeDocument/2006/relationships/image" Target="../media/image115.jpg"/><Relationship Id="rId5" Type="http://schemas.openxmlformats.org/officeDocument/2006/relationships/image" Target="../media/image110.jpg"/><Relationship Id="rId6" Type="http://schemas.openxmlformats.org/officeDocument/2006/relationships/image" Target="../media/image112.jpg"/><Relationship Id="rId7" Type="http://schemas.openxmlformats.org/officeDocument/2006/relationships/image" Target="../media/image111.jpg"/><Relationship Id="rId8" Type="http://schemas.openxmlformats.org/officeDocument/2006/relationships/image" Target="../media/image9.png"/></Relationships>
</file>

<file path=ppt/slides/_rels/slide55.xml.rels><?xml version="1.0" encoding="UTF-8" standalone="yes"?><Relationships xmlns="http://schemas.openxmlformats.org/package/2006/relationships"><Relationship Id="rId11" Type="http://schemas.openxmlformats.org/officeDocument/2006/relationships/image" Target="../media/image106.png"/><Relationship Id="rId10" Type="http://schemas.openxmlformats.org/officeDocument/2006/relationships/image" Target="../media/image1.png"/><Relationship Id="rId13" Type="http://schemas.openxmlformats.org/officeDocument/2006/relationships/image" Target="../media/image118.jpg"/><Relationship Id="rId12" Type="http://schemas.openxmlformats.org/officeDocument/2006/relationships/hyperlink" Target="https://www.google.co.uk/maps/place/Fully+Charged+Electric+Bike+Shop+-+Silverstone/@52.0783292,-1.0270796,15.09z/data=!4m9!1m2!2m1!1s2225+Silverstone+Park,+Towcester,+NN12+8GX!3m5!1s0x48771dd85305d95b:0xee126549e9088102!8m2!3d52.0788074!4d-1.0229436!15sCioyMjI1IFNpbHZlcnN0b25lIFBhcmssIFRvd2Nlc3RlciwgTk4xMiA4R1haKiIoMjIyNSBzaWx2ZXJzdG9uZSBwYXJrIHRvd2Nlc3RlciBubjEyIDhneJIBDWJpY3ljbGVfc3RvcmU" TargetMode="External"/><Relationship Id="rId1" Type="http://schemas.openxmlformats.org/officeDocument/2006/relationships/slideLayout" Target="../slideLayouts/slideLayout5.xml"/><Relationship Id="rId2" Type="http://schemas.openxmlformats.org/officeDocument/2006/relationships/notesSlide" Target="../notesSlides/notesSlide55.xml"/><Relationship Id="rId3" Type="http://schemas.openxmlformats.org/officeDocument/2006/relationships/image" Target="../media/image103.jpg"/><Relationship Id="rId4" Type="http://schemas.openxmlformats.org/officeDocument/2006/relationships/hyperlink" Target="https://www.google.com/maps/place/Fully+Charged+Electric+Bike+Shop/@51.5023592,-0.083905,17z/data=!3m1!4b1!4m5!3m4!1s0x4876035a082e7fdd:0xbaea5d1cd4b78ff!8m2!3d51.5023445!4d-0.0817253" TargetMode="External"/><Relationship Id="rId9" Type="http://schemas.openxmlformats.org/officeDocument/2006/relationships/hyperlink" Target="https://www.youtube.com/watch?v=CdiuTDv2il0&amp;t=46s" TargetMode="External"/><Relationship Id="rId15" Type="http://schemas.openxmlformats.org/officeDocument/2006/relationships/image" Target="../media/image116.jpg"/><Relationship Id="rId14" Type="http://schemas.openxmlformats.org/officeDocument/2006/relationships/image" Target="../media/image114.jpg"/><Relationship Id="rId17" Type="http://schemas.openxmlformats.org/officeDocument/2006/relationships/image" Target="../media/image8.png"/><Relationship Id="rId16" Type="http://schemas.openxmlformats.org/officeDocument/2006/relationships/image" Target="../media/image85.png"/><Relationship Id="rId5" Type="http://schemas.openxmlformats.org/officeDocument/2006/relationships/hyperlink" Target="https://www.youtube.com/watch?v=CdiuTDv2il0&amp;t=46s" TargetMode="External"/><Relationship Id="rId6" Type="http://schemas.openxmlformats.org/officeDocument/2006/relationships/image" Target="../media/image102.jpg"/><Relationship Id="rId7" Type="http://schemas.openxmlformats.org/officeDocument/2006/relationships/image" Target="../media/image99.jpg"/><Relationship Id="rId8" Type="http://schemas.openxmlformats.org/officeDocument/2006/relationships/image" Target="../media/image107.png"/></Relationships>
</file>

<file path=ppt/slides/_rels/slide56.xml.rels><?xml version="1.0" encoding="UTF-8" standalone="yes"?><Relationships xmlns="http://schemas.openxmlformats.org/package/2006/relationships"><Relationship Id="rId11" Type="http://schemas.openxmlformats.org/officeDocument/2006/relationships/image" Target="../media/image106.png"/><Relationship Id="rId10" Type="http://schemas.openxmlformats.org/officeDocument/2006/relationships/image" Target="../media/image1.png"/><Relationship Id="rId13" Type="http://schemas.openxmlformats.org/officeDocument/2006/relationships/image" Target="../media/image120.jpg"/><Relationship Id="rId12" Type="http://schemas.openxmlformats.org/officeDocument/2006/relationships/hyperlink" Target="https://www.google.co.uk/maps/place/Fully+Charged+Electric+Bike+Shop+-+Silverstone/@52.0783292,-1.0270796,15.09z/data=!4m9!1m2!2m1!1s2225+Silverstone+Park,+Towcester,+NN12+8GX!3m5!1s0x48771dd85305d95b:0xee126549e9088102!8m2!3d52.0788074!4d-1.0229436!15sCioyMjI1IFNpbHZlcnN0b25lIFBhcmssIFRvd2Nlc3RlciwgTk4xMiA4R1haKiIoMjIyNSBzaWx2ZXJzdG9uZSBwYXJrIHRvd2Nlc3RlciBubjEyIDhneJIBDWJpY3ljbGVfc3RvcmU" TargetMode="External"/><Relationship Id="rId1" Type="http://schemas.openxmlformats.org/officeDocument/2006/relationships/slideLayout" Target="../slideLayouts/slideLayout5.xml"/><Relationship Id="rId2" Type="http://schemas.openxmlformats.org/officeDocument/2006/relationships/notesSlide" Target="../notesSlides/notesSlide56.xml"/><Relationship Id="rId3" Type="http://schemas.openxmlformats.org/officeDocument/2006/relationships/hyperlink" Target="https://www.google.co.uk/maps/place/Fully+Charged+Electric+Bike+Shop+-+Silverstone/@52.0783292,-1.0270796,15.09z/data=!4m9!1m2!2m1!1s2225+Silverstone+Park,+Towcester,+NN12+8GX!3m5!1s0x48771dd85305d95b:0xee126549e9088102!8m2!3d52.0788074!4d-1.0229436!15sCioyMjI1IFNpbHZlcnN0b25lIFBhcmssIFRvd2Nlc3RlciwgTk4xMiA4R1haKiIoMjIyNSBzaWx2ZXJzdG9uZSBwYXJrIHRvd2Nlc3RlciBubjEyIDhneJIBDWJpY3ljbGVfc3RvcmU" TargetMode="External"/><Relationship Id="rId4" Type="http://schemas.openxmlformats.org/officeDocument/2006/relationships/hyperlink" Target="https://www.youtube.com/watch?v=CdiuTDv2il0&amp;t=46s" TargetMode="External"/><Relationship Id="rId9" Type="http://schemas.openxmlformats.org/officeDocument/2006/relationships/hyperlink" Target="https://www.youtube.com/watch?v=CdiuTDv2il0&amp;t=46s" TargetMode="External"/><Relationship Id="rId15" Type="http://schemas.openxmlformats.org/officeDocument/2006/relationships/image" Target="../media/image8.png"/><Relationship Id="rId14" Type="http://schemas.openxmlformats.org/officeDocument/2006/relationships/image" Target="../media/image85.png"/><Relationship Id="rId5" Type="http://schemas.openxmlformats.org/officeDocument/2006/relationships/image" Target="../media/image102.jpg"/><Relationship Id="rId6" Type="http://schemas.openxmlformats.org/officeDocument/2006/relationships/image" Target="../media/image99.jpg"/><Relationship Id="rId7" Type="http://schemas.openxmlformats.org/officeDocument/2006/relationships/image" Target="../media/image119.jpg"/><Relationship Id="rId8" Type="http://schemas.openxmlformats.org/officeDocument/2006/relationships/image" Target="../media/image107.png"/></Relationships>
</file>

<file path=ppt/slides/_rels/slide57.xml.rels><?xml version="1.0" encoding="UTF-8" standalone="yes"?><Relationships xmlns="http://schemas.openxmlformats.org/package/2006/relationships"><Relationship Id="rId10" Type="http://schemas.openxmlformats.org/officeDocument/2006/relationships/image" Target="../media/image142.png"/><Relationship Id="rId1" Type="http://schemas.openxmlformats.org/officeDocument/2006/relationships/slideLayout" Target="../slideLayouts/slideLayout5.xml"/><Relationship Id="rId2" Type="http://schemas.openxmlformats.org/officeDocument/2006/relationships/notesSlide" Target="../notesSlides/notesSlide57.xml"/><Relationship Id="rId3"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141.png"/><Relationship Id="rId5" Type="http://schemas.openxmlformats.org/officeDocument/2006/relationships/image" Target="../media/image85.png"/><Relationship Id="rId6" Type="http://schemas.openxmlformats.org/officeDocument/2006/relationships/hyperlink" Target="https://www.google.com/search?q=fully+charged+cornwall+opening+hours&amp;ei=VS-tZNqBILaokdUPp7iR0AI&amp;ved=0ahUKEwiagIu8uYaAAxU2VKQEHSdcBCoQ4dUDCA8&amp;uact=5&amp;oq=fully+charged+cornwall+opening+hours&amp;gs_lcp=Cgxnd3Mtd2l6LXNlcnAQAzIICCEQoAEQwwQ6CggAEEcQ1gQQsAM6CgghEKABEMMEEAo6BAghEApKBAhBGABQrwFY_A9g3xFoA3ABeACAAccBiAHECpIBBDEuMTCYAQCgAQHAAQHIAQg&amp;sclient=gws-wiz-serp#" TargetMode="External"/><Relationship Id="rId7" Type="http://schemas.openxmlformats.org/officeDocument/2006/relationships/image" Target="../media/image123.png"/><Relationship Id="rId8" Type="http://schemas.openxmlformats.org/officeDocument/2006/relationships/hyperlink" Target="https://www.youtube.com/watch?v=9HMlpp1kxtg" TargetMode="External"/></Relationships>
</file>

<file path=ppt/slides/_rels/slide58.xml.rels><?xml version="1.0" encoding="UTF-8" standalone="yes"?><Relationships xmlns="http://schemas.openxmlformats.org/package/2006/relationships"><Relationship Id="rId10" Type="http://schemas.openxmlformats.org/officeDocument/2006/relationships/image" Target="../media/image128.jpg"/><Relationship Id="rId1" Type="http://schemas.openxmlformats.org/officeDocument/2006/relationships/slideLayout" Target="../slideLayouts/slideLayout5.xml"/><Relationship Id="rId2" Type="http://schemas.openxmlformats.org/officeDocument/2006/relationships/notesSlide" Target="../notesSlides/notesSlide58.xml"/><Relationship Id="rId3"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hyperlink" Target="https://www.youtube.com/watch?v=cBHhGH47TBI" TargetMode="External"/><Relationship Id="rId5" Type="http://schemas.openxmlformats.org/officeDocument/2006/relationships/image" Target="../media/image85.png"/><Relationship Id="rId6" Type="http://schemas.openxmlformats.org/officeDocument/2006/relationships/hyperlink" Target="https://g.page/electricbikesguildford?share" TargetMode="External"/><Relationship Id="rId7" Type="http://schemas.openxmlformats.org/officeDocument/2006/relationships/image" Target="../media/image132.png"/><Relationship Id="rId8" Type="http://schemas.openxmlformats.org/officeDocument/2006/relationships/hyperlink" Target="https://www.youtube.com/watch?v=9HMlpp1kxtg"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9.xml"/><Relationship Id="rId3"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134.jpg"/><Relationship Id="rId5" Type="http://schemas.openxmlformats.org/officeDocument/2006/relationships/image" Target="../media/image85.png"/><Relationship Id="rId6" Type="http://schemas.openxmlformats.org/officeDocument/2006/relationships/hyperlink" Target="https://www.youtube.com/watch?v=9HMlpp1kxtg" TargetMode="External"/><Relationship Id="rId7" Type="http://schemas.openxmlformats.org/officeDocument/2006/relationships/image" Target="../media/image133.png"/><Relationship Id="rId8" Type="http://schemas.openxmlformats.org/officeDocument/2006/relationships/image" Target="../media/image136.png"/></Relationships>
</file>

<file path=ppt/slides/_rels/slide60.xml.rels><?xml version="1.0" encoding="UTF-8" standalone="yes"?><Relationships xmlns="http://schemas.openxmlformats.org/package/2006/relationships"><Relationship Id="rId11" Type="http://schemas.openxmlformats.org/officeDocument/2006/relationships/image" Target="../media/image139.jpg"/><Relationship Id="rId10" Type="http://schemas.openxmlformats.org/officeDocument/2006/relationships/image" Target="../media/image138.jpg"/><Relationship Id="rId12" Type="http://schemas.openxmlformats.org/officeDocument/2006/relationships/image" Target="../media/image140.jpg"/><Relationship Id="rId1" Type="http://schemas.openxmlformats.org/officeDocument/2006/relationships/slideLayout" Target="../slideLayouts/slideLayout5.xml"/><Relationship Id="rId2" Type="http://schemas.openxmlformats.org/officeDocument/2006/relationships/notesSlide" Target="../notesSlides/notesSlide60.xml"/><Relationship Id="rId3" Type="http://schemas.openxmlformats.org/officeDocument/2006/relationships/hyperlink" Target="https://www.google.co.uk/maps/place/Fully+Charged+Electric+Bike+Service+Centre/@51.5035368,-0.0837422,17.46z/data=!4m5!3m4!1s0x487603dbbe64ad89:0xca7df03406654881!8m2!3d51.5033896!4d-0.0820875" TargetMode="External"/><Relationship Id="rId4" Type="http://schemas.openxmlformats.org/officeDocument/2006/relationships/image" Target="../media/image107.png"/><Relationship Id="rId9" Type="http://schemas.openxmlformats.org/officeDocument/2006/relationships/image" Target="../media/image8.png"/><Relationship Id="rId5" Type="http://schemas.openxmlformats.org/officeDocument/2006/relationships/image" Target="../media/image1.png"/><Relationship Id="rId6" Type="http://schemas.openxmlformats.org/officeDocument/2006/relationships/image" Target="../media/image106.png"/><Relationship Id="rId7" Type="http://schemas.openxmlformats.org/officeDocument/2006/relationships/image" Target="../media/image135.png"/><Relationship Id="rId8" Type="http://schemas.openxmlformats.org/officeDocument/2006/relationships/image" Target="../media/image8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5.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8" name="Shape 68"/>
        <p:cNvGrpSpPr/>
        <p:nvPr/>
      </p:nvGrpSpPr>
      <p:grpSpPr>
        <a:xfrm>
          <a:off x="0" y="0"/>
          <a:ext cx="0" cy="0"/>
          <a:chOff x="0" y="0"/>
          <a:chExt cx="0" cy="0"/>
        </a:xfrm>
      </p:grpSpPr>
      <p:pic>
        <p:nvPicPr>
          <p:cNvPr id="69" name="Google Shape;69;p21"/>
          <p:cNvPicPr preferRelativeResize="0"/>
          <p:nvPr/>
        </p:nvPicPr>
        <p:blipFill>
          <a:blip r:embed="rId3">
            <a:alphaModFix/>
          </a:blip>
          <a:stretch>
            <a:fillRect/>
          </a:stretch>
        </p:blipFill>
        <p:spPr>
          <a:xfrm>
            <a:off x="0" y="-921725"/>
            <a:ext cx="9243628" cy="6422700"/>
          </a:xfrm>
          <a:prstGeom prst="rect">
            <a:avLst/>
          </a:prstGeom>
          <a:noFill/>
          <a:ln>
            <a:noFill/>
          </a:ln>
        </p:spPr>
      </p:pic>
      <p:sp>
        <p:nvSpPr>
          <p:cNvPr id="70" name="Google Shape;70;p21"/>
          <p:cNvSpPr txBox="1"/>
          <p:nvPr>
            <p:ph idx="4294967295" type="ctrTitle"/>
          </p:nvPr>
        </p:nvSpPr>
        <p:spPr>
          <a:xfrm>
            <a:off x="130425" y="426775"/>
            <a:ext cx="7664400" cy="8619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None/>
            </a:pPr>
            <a:r>
              <a:rPr i="1" lang="en" sz="3500">
                <a:solidFill>
                  <a:schemeClr val="lt1"/>
                </a:solidFill>
                <a:latin typeface="Rubik SemiBold"/>
                <a:ea typeface="Rubik SemiBold"/>
                <a:cs typeface="Rubik SemiBold"/>
                <a:sym typeface="Rubik SemiBold"/>
              </a:rPr>
              <a:t>MOUSTACHE BUYERS </a:t>
            </a:r>
            <a:br>
              <a:rPr i="1" lang="en" sz="3500">
                <a:solidFill>
                  <a:schemeClr val="lt1"/>
                </a:solidFill>
                <a:latin typeface="Rubik SemiBold"/>
                <a:ea typeface="Rubik SemiBold"/>
                <a:cs typeface="Rubik SemiBold"/>
                <a:sym typeface="Rubik SemiBold"/>
              </a:rPr>
            </a:br>
            <a:r>
              <a:rPr i="1" lang="en" sz="3500">
                <a:solidFill>
                  <a:schemeClr val="lt1"/>
                </a:solidFill>
                <a:latin typeface="Rubik SemiBold"/>
                <a:ea typeface="Rubik SemiBold"/>
                <a:cs typeface="Rubik SemiBold"/>
                <a:sym typeface="Rubik SemiBold"/>
              </a:rPr>
              <a:t>GUIDE 2024</a:t>
            </a:r>
            <a:endParaRPr i="1" sz="3500">
              <a:solidFill>
                <a:schemeClr val="lt1"/>
              </a:solidFill>
              <a:latin typeface="Rubik SemiBold"/>
              <a:ea typeface="Rubik SemiBold"/>
              <a:cs typeface="Rubik SemiBold"/>
              <a:sym typeface="Rubik SemiBold"/>
            </a:endParaRPr>
          </a:p>
        </p:txBody>
      </p:sp>
      <p:sp>
        <p:nvSpPr>
          <p:cNvPr id="71" name="Google Shape;71;p21"/>
          <p:cNvSpPr txBox="1"/>
          <p:nvPr>
            <p:ph idx="4294967295" type="subTitle"/>
          </p:nvPr>
        </p:nvSpPr>
        <p:spPr>
          <a:xfrm>
            <a:off x="0" y="4573450"/>
            <a:ext cx="3417900" cy="246300"/>
          </a:xfrm>
          <a:prstGeom prst="rect">
            <a:avLst/>
          </a:prstGeom>
        </p:spPr>
        <p:txBody>
          <a:bodyPr anchorCtr="0" anchor="t" bIns="0" lIns="0" spcFirstLastPara="1" rIns="0" wrap="square" tIns="0">
            <a:spAutoFit/>
          </a:bodyPr>
          <a:lstStyle/>
          <a:p>
            <a:pPr indent="0" lvl="0" marL="0" rtl="0" algn="l">
              <a:spcBef>
                <a:spcPts val="0"/>
              </a:spcBef>
              <a:spcAft>
                <a:spcPts val="1200"/>
              </a:spcAft>
              <a:buNone/>
            </a:pPr>
            <a:r>
              <a:rPr i="1" lang="en" sz="1600">
                <a:solidFill>
                  <a:schemeClr val="accent1"/>
                </a:solidFill>
                <a:latin typeface="Rubik Medium"/>
                <a:ea typeface="Rubik Medium"/>
                <a:cs typeface="Rubik Medium"/>
                <a:sym typeface="Rubik Medium"/>
              </a:rPr>
              <a:t>        </a:t>
            </a:r>
            <a:r>
              <a:rPr i="1" lang="en" sz="1600">
                <a:solidFill>
                  <a:schemeClr val="accent1"/>
                </a:solidFill>
                <a:latin typeface="Rubik Medium"/>
                <a:ea typeface="Rubik Medium"/>
                <a:cs typeface="Rubik Medium"/>
                <a:sym typeface="Rubik Medium"/>
              </a:rPr>
              <a:t>SMILING MACHINES</a:t>
            </a:r>
            <a:endParaRPr i="1" sz="1600">
              <a:solidFill>
                <a:schemeClr val="accent1"/>
              </a:solidFill>
              <a:latin typeface="Rubik Medium"/>
              <a:ea typeface="Rubik Medium"/>
              <a:cs typeface="Rubik Medium"/>
              <a:sym typeface="Rubik Medium"/>
            </a:endParaRPr>
          </a:p>
        </p:txBody>
      </p:sp>
      <p:pic>
        <p:nvPicPr>
          <p:cNvPr id="72" name="Google Shape;72;p21"/>
          <p:cNvPicPr preferRelativeResize="0"/>
          <p:nvPr/>
        </p:nvPicPr>
        <p:blipFill rotWithShape="1">
          <a:blip r:embed="rId4">
            <a:alphaModFix/>
          </a:blip>
          <a:srcRect b="0" l="0" r="80188" t="0"/>
          <a:stretch/>
        </p:blipFill>
        <p:spPr>
          <a:xfrm>
            <a:off x="6844823" y="306849"/>
            <a:ext cx="392415" cy="372873"/>
          </a:xfrm>
          <a:prstGeom prst="rect">
            <a:avLst/>
          </a:prstGeom>
          <a:noFill/>
          <a:ln>
            <a:noFill/>
          </a:ln>
        </p:spPr>
      </p:pic>
      <p:pic>
        <p:nvPicPr>
          <p:cNvPr id="73" name="Google Shape;73;p21"/>
          <p:cNvPicPr preferRelativeResize="0"/>
          <p:nvPr/>
        </p:nvPicPr>
        <p:blipFill rotWithShape="1">
          <a:blip r:embed="rId5">
            <a:alphaModFix/>
          </a:blip>
          <a:srcRect b="0" l="19807" r="0" t="0"/>
          <a:stretch/>
        </p:blipFill>
        <p:spPr>
          <a:xfrm>
            <a:off x="7237243" y="306849"/>
            <a:ext cx="1588370" cy="372873"/>
          </a:xfrm>
          <a:prstGeom prst="rect">
            <a:avLst/>
          </a:prstGeom>
          <a:noFill/>
          <a:ln>
            <a:noFill/>
          </a:ln>
        </p:spPr>
      </p:pic>
      <p:pic>
        <p:nvPicPr>
          <p:cNvPr id="74" name="Google Shape;74;p21"/>
          <p:cNvPicPr preferRelativeResize="0"/>
          <p:nvPr/>
        </p:nvPicPr>
        <p:blipFill>
          <a:blip r:embed="rId6">
            <a:alphaModFix/>
          </a:blip>
          <a:stretch>
            <a:fillRect/>
          </a:stretch>
        </p:blipFill>
        <p:spPr>
          <a:xfrm>
            <a:off x="8350648" y="4766058"/>
            <a:ext cx="644950" cy="23568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78" name="Shape 78"/>
        <p:cNvGrpSpPr/>
        <p:nvPr/>
      </p:nvGrpSpPr>
      <p:grpSpPr>
        <a:xfrm>
          <a:off x="0" y="0"/>
          <a:ext cx="0" cy="0"/>
          <a:chOff x="0" y="0"/>
          <a:chExt cx="0" cy="0"/>
        </a:xfrm>
      </p:grpSpPr>
      <p:sp>
        <p:nvSpPr>
          <p:cNvPr id="79" name="Google Shape;79;p22"/>
          <p:cNvSpPr/>
          <p:nvPr/>
        </p:nvSpPr>
        <p:spPr>
          <a:xfrm>
            <a:off x="-1295400" y="0"/>
            <a:ext cx="6724800" cy="5143500"/>
          </a:xfrm>
          <a:prstGeom prst="parallelogram">
            <a:avLst>
              <a:gd fmla="val 250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2"/>
          <p:cNvSpPr txBox="1"/>
          <p:nvPr>
            <p:ph idx="4294967295" type="body"/>
          </p:nvPr>
        </p:nvSpPr>
        <p:spPr>
          <a:xfrm>
            <a:off x="5231850" y="1186950"/>
            <a:ext cx="3448200" cy="1921800"/>
          </a:xfrm>
          <a:prstGeom prst="rect">
            <a:avLst/>
          </a:prstGeom>
        </p:spPr>
        <p:txBody>
          <a:bodyPr anchorCtr="0" anchor="t" bIns="0" lIns="0" spcFirstLastPara="1" rIns="0" wrap="square" tIns="0">
            <a:spAutoFit/>
          </a:bodyPr>
          <a:lstStyle/>
          <a:p>
            <a:pPr indent="-298450" lvl="0" marL="457200" rtl="0" algn="l">
              <a:spcBef>
                <a:spcPts val="0"/>
              </a:spcBef>
              <a:spcAft>
                <a:spcPts val="0"/>
              </a:spcAft>
              <a:buClr>
                <a:schemeClr val="accent1"/>
              </a:buClr>
              <a:buSzPts val="1100"/>
              <a:buFont typeface="Arial"/>
              <a:buChar char="○"/>
            </a:pPr>
            <a:r>
              <a:rPr b="1" lang="en" sz="1100">
                <a:solidFill>
                  <a:srgbClr val="000000"/>
                </a:solidFill>
                <a:latin typeface="Arial"/>
                <a:ea typeface="Arial"/>
                <a:cs typeface="Arial"/>
                <a:sym typeface="Arial"/>
              </a:rPr>
              <a:t>An eBike only brand</a:t>
            </a:r>
            <a:r>
              <a:rPr lang="en" sz="1100">
                <a:solidFill>
                  <a:srgbClr val="000000"/>
                </a:solidFill>
                <a:latin typeface="Arial"/>
                <a:ea typeface="Arial"/>
                <a:cs typeface="Arial"/>
                <a:sym typeface="Arial"/>
              </a:rPr>
              <a:t> - yes, they only produce electric bikes! </a:t>
            </a:r>
            <a:endParaRPr sz="1100">
              <a:solidFill>
                <a:srgbClr val="000000"/>
              </a:solidFill>
              <a:latin typeface="Arial"/>
              <a:ea typeface="Arial"/>
              <a:cs typeface="Arial"/>
              <a:sym typeface="Arial"/>
            </a:endParaRPr>
          </a:p>
          <a:p>
            <a:pPr indent="-298450" lvl="0" marL="457200" rtl="0" algn="l">
              <a:spcBef>
                <a:spcPts val="0"/>
              </a:spcBef>
              <a:spcAft>
                <a:spcPts val="0"/>
              </a:spcAft>
              <a:buClr>
                <a:schemeClr val="accent1"/>
              </a:buClr>
              <a:buSzPts val="1100"/>
              <a:buFont typeface="Arial"/>
              <a:buChar char="○"/>
            </a:pPr>
            <a:r>
              <a:rPr b="1" lang="en" sz="1100">
                <a:solidFill>
                  <a:srgbClr val="000000"/>
                </a:solidFill>
                <a:latin typeface="Arial"/>
                <a:ea typeface="Arial"/>
                <a:cs typeface="Arial"/>
                <a:sym typeface="Arial"/>
              </a:rPr>
              <a:t>13 years experience</a:t>
            </a:r>
            <a:r>
              <a:rPr lang="en" sz="1100">
                <a:solidFill>
                  <a:srgbClr val="000000"/>
                </a:solidFill>
                <a:latin typeface="Arial"/>
                <a:ea typeface="Arial"/>
                <a:cs typeface="Arial"/>
                <a:sym typeface="Arial"/>
              </a:rPr>
              <a:t> of producing electric bikes </a:t>
            </a:r>
            <a:endParaRPr sz="1100">
              <a:solidFill>
                <a:srgbClr val="000000"/>
              </a:solidFill>
              <a:latin typeface="Arial"/>
              <a:ea typeface="Arial"/>
              <a:cs typeface="Arial"/>
              <a:sym typeface="Arial"/>
            </a:endParaRPr>
          </a:p>
          <a:p>
            <a:pPr indent="-298450" lvl="0" marL="457200" rtl="0" algn="l">
              <a:spcBef>
                <a:spcPts val="0"/>
              </a:spcBef>
              <a:spcAft>
                <a:spcPts val="0"/>
              </a:spcAft>
              <a:buClr>
                <a:schemeClr val="accent1"/>
              </a:buClr>
              <a:buSzPts val="1100"/>
              <a:buFont typeface="Arial"/>
              <a:buChar char="○"/>
            </a:pPr>
            <a:r>
              <a:rPr lang="en" sz="1100">
                <a:solidFill>
                  <a:srgbClr val="000000"/>
                </a:solidFill>
                <a:latin typeface="Arial"/>
                <a:ea typeface="Arial"/>
                <a:cs typeface="Arial"/>
                <a:sym typeface="Arial"/>
              </a:rPr>
              <a:t>Pioneers and innovators for </a:t>
            </a:r>
            <a:r>
              <a:rPr b="1" lang="en" sz="1100">
                <a:solidFill>
                  <a:srgbClr val="000000"/>
                </a:solidFill>
                <a:latin typeface="Arial"/>
                <a:ea typeface="Arial"/>
                <a:cs typeface="Arial"/>
                <a:sym typeface="Arial"/>
              </a:rPr>
              <a:t>the best in eBike technology</a:t>
            </a:r>
            <a:endParaRPr b="1" sz="1100">
              <a:solidFill>
                <a:srgbClr val="000000"/>
              </a:solidFill>
              <a:latin typeface="Arial"/>
              <a:ea typeface="Arial"/>
              <a:cs typeface="Arial"/>
              <a:sym typeface="Arial"/>
            </a:endParaRPr>
          </a:p>
          <a:p>
            <a:pPr indent="-298450" lvl="0" marL="457200" rtl="0" algn="l">
              <a:spcBef>
                <a:spcPts val="0"/>
              </a:spcBef>
              <a:spcAft>
                <a:spcPts val="0"/>
              </a:spcAft>
              <a:buClr>
                <a:schemeClr val="accent1"/>
              </a:buClr>
              <a:buSzPts val="1100"/>
              <a:buFont typeface="Arial"/>
              <a:buChar char="○"/>
            </a:pPr>
            <a:r>
              <a:rPr lang="en" sz="1100">
                <a:solidFill>
                  <a:srgbClr val="000000"/>
                </a:solidFill>
                <a:latin typeface="Arial"/>
                <a:ea typeface="Arial"/>
                <a:cs typeface="Arial"/>
                <a:sym typeface="Arial"/>
              </a:rPr>
              <a:t>Exceptional build quality with </a:t>
            </a:r>
            <a:r>
              <a:rPr b="1" lang="en" sz="1100">
                <a:solidFill>
                  <a:srgbClr val="000000"/>
                </a:solidFill>
                <a:latin typeface="Arial"/>
                <a:ea typeface="Arial"/>
                <a:cs typeface="Arial"/>
                <a:sym typeface="Arial"/>
              </a:rPr>
              <a:t>over 70 different models</a:t>
            </a:r>
            <a:endParaRPr b="1" sz="1100">
              <a:solidFill>
                <a:srgbClr val="000000"/>
              </a:solidFill>
              <a:latin typeface="Arial"/>
              <a:ea typeface="Arial"/>
              <a:cs typeface="Arial"/>
              <a:sym typeface="Arial"/>
            </a:endParaRPr>
          </a:p>
          <a:p>
            <a:pPr indent="-298450" lvl="0" marL="457200" rtl="0" algn="l">
              <a:spcBef>
                <a:spcPts val="0"/>
              </a:spcBef>
              <a:spcAft>
                <a:spcPts val="0"/>
              </a:spcAft>
              <a:buClr>
                <a:schemeClr val="accent1"/>
              </a:buClr>
              <a:buSzPts val="1100"/>
              <a:buFont typeface="Arial"/>
              <a:buChar char="○"/>
            </a:pPr>
            <a:r>
              <a:rPr b="1" lang="en" sz="1100">
                <a:solidFill>
                  <a:srgbClr val="000000"/>
                </a:solidFill>
                <a:latin typeface="Arial"/>
                <a:ea typeface="Arial"/>
                <a:cs typeface="Arial"/>
                <a:sym typeface="Arial"/>
              </a:rPr>
              <a:t>Sustainable</a:t>
            </a:r>
            <a:r>
              <a:rPr lang="en" sz="1100">
                <a:solidFill>
                  <a:srgbClr val="000000"/>
                </a:solidFill>
                <a:latin typeface="Arial"/>
                <a:ea typeface="Arial"/>
                <a:cs typeface="Arial"/>
                <a:sym typeface="Arial"/>
              </a:rPr>
              <a:t> - they offer a real solution to more traditional methods of transport that are helping save our planet.</a:t>
            </a:r>
            <a:endParaRPr sz="1000">
              <a:solidFill>
                <a:schemeClr val="dk1"/>
              </a:solidFill>
              <a:latin typeface="Rubik Light"/>
              <a:ea typeface="Rubik Light"/>
              <a:cs typeface="Rubik Light"/>
              <a:sym typeface="Rubik Light"/>
            </a:endParaRPr>
          </a:p>
        </p:txBody>
      </p:sp>
      <p:sp>
        <p:nvSpPr>
          <p:cNvPr id="81" name="Google Shape;81;p22"/>
          <p:cNvSpPr txBox="1"/>
          <p:nvPr/>
        </p:nvSpPr>
        <p:spPr>
          <a:xfrm>
            <a:off x="625050" y="500850"/>
            <a:ext cx="3381300" cy="1433700"/>
          </a:xfrm>
          <a:prstGeom prst="rect">
            <a:avLst/>
          </a:prstGeom>
          <a:noFill/>
          <a:ln>
            <a:noFill/>
          </a:ln>
        </p:spPr>
        <p:txBody>
          <a:bodyPr anchorCtr="0" anchor="ctr" bIns="0" lIns="0" spcFirstLastPara="1" rIns="0" wrap="square" tIns="182875">
            <a:spAutoFit/>
          </a:bodyPr>
          <a:lstStyle/>
          <a:p>
            <a:pPr indent="0" lvl="0" marL="0" rtl="0" algn="r">
              <a:lnSpc>
                <a:spcPct val="100000"/>
              </a:lnSpc>
              <a:spcBef>
                <a:spcPts val="0"/>
              </a:spcBef>
              <a:spcAft>
                <a:spcPts val="0"/>
              </a:spcAft>
              <a:buNone/>
            </a:pPr>
            <a:r>
              <a:rPr i="1" lang="en" sz="2400">
                <a:solidFill>
                  <a:srgbClr val="00D160"/>
                </a:solidFill>
                <a:latin typeface="Rubik"/>
                <a:ea typeface="Rubik"/>
                <a:cs typeface="Rubik"/>
                <a:sym typeface="Rubik"/>
              </a:rPr>
              <a:t>WHY BUY MOUSTACHE?</a:t>
            </a:r>
            <a:endParaRPr i="1" sz="2400">
              <a:solidFill>
                <a:srgbClr val="00D160"/>
              </a:solidFill>
              <a:latin typeface="Rubik"/>
              <a:ea typeface="Rubik"/>
              <a:cs typeface="Rubik"/>
              <a:sym typeface="Rubik"/>
            </a:endParaRPr>
          </a:p>
          <a:p>
            <a:pPr indent="0" lvl="0" marL="0" rtl="0" algn="r">
              <a:lnSpc>
                <a:spcPct val="115000"/>
              </a:lnSpc>
              <a:spcBef>
                <a:spcPts val="500"/>
              </a:spcBef>
              <a:spcAft>
                <a:spcPts val="0"/>
              </a:spcAft>
              <a:buNone/>
            </a:pPr>
            <a:r>
              <a:rPr lang="en" sz="1100">
                <a:solidFill>
                  <a:schemeClr val="lt1"/>
                </a:solidFill>
                <a:latin typeface="Rubik"/>
                <a:ea typeface="Rubik"/>
                <a:cs typeface="Rubik"/>
                <a:sym typeface="Rubik"/>
              </a:rPr>
              <a:t>Watch Henry talk about Moustache</a:t>
            </a:r>
            <a:endParaRPr sz="1100">
              <a:solidFill>
                <a:schemeClr val="lt1"/>
              </a:solidFill>
              <a:latin typeface="Rubik"/>
              <a:ea typeface="Rubik"/>
              <a:cs typeface="Rubik"/>
              <a:sym typeface="Rubik"/>
            </a:endParaRPr>
          </a:p>
          <a:p>
            <a:pPr indent="0" lvl="0" marL="0" rtl="0" algn="l">
              <a:lnSpc>
                <a:spcPct val="115000"/>
              </a:lnSpc>
              <a:spcBef>
                <a:spcPts val="1000"/>
              </a:spcBef>
              <a:spcAft>
                <a:spcPts val="0"/>
              </a:spcAft>
              <a:buNone/>
            </a:pPr>
            <a:r>
              <a:t/>
            </a:r>
            <a:endParaRPr sz="800">
              <a:solidFill>
                <a:schemeClr val="dk1"/>
              </a:solidFill>
              <a:latin typeface="Rubik SemiBold"/>
              <a:ea typeface="Rubik SemiBold"/>
              <a:cs typeface="Rubik SemiBold"/>
              <a:sym typeface="Rubik SemiBold"/>
            </a:endParaRPr>
          </a:p>
        </p:txBody>
      </p:sp>
      <p:pic>
        <p:nvPicPr>
          <p:cNvPr id="82" name="Google Shape;82;p22"/>
          <p:cNvPicPr preferRelativeResize="0"/>
          <p:nvPr/>
        </p:nvPicPr>
        <p:blipFill>
          <a:blip r:embed="rId3">
            <a:alphaModFix/>
          </a:blip>
          <a:stretch>
            <a:fillRect/>
          </a:stretch>
        </p:blipFill>
        <p:spPr>
          <a:xfrm>
            <a:off x="8781300" y="4780795"/>
            <a:ext cx="210312" cy="210312"/>
          </a:xfrm>
          <a:prstGeom prst="rect">
            <a:avLst/>
          </a:prstGeom>
          <a:noFill/>
          <a:ln>
            <a:noFill/>
          </a:ln>
        </p:spPr>
      </p:pic>
      <p:pic>
        <p:nvPicPr>
          <p:cNvPr id="83" name="Google Shape;83;p22"/>
          <p:cNvPicPr preferRelativeResize="0"/>
          <p:nvPr/>
        </p:nvPicPr>
        <p:blipFill>
          <a:blip r:embed="rId4">
            <a:alphaModFix/>
          </a:blip>
          <a:stretch>
            <a:fillRect/>
          </a:stretch>
        </p:blipFill>
        <p:spPr>
          <a:xfrm>
            <a:off x="7969388" y="4767076"/>
            <a:ext cx="649223" cy="237744"/>
          </a:xfrm>
          <a:prstGeom prst="rect">
            <a:avLst/>
          </a:prstGeom>
          <a:noFill/>
          <a:ln>
            <a:noFill/>
          </a:ln>
        </p:spPr>
      </p:pic>
      <p:pic>
        <p:nvPicPr>
          <p:cNvPr id="84" name="Google Shape;84;p22" title="Moustache paid ad info .MP4">
            <a:hlinkClick r:id="rId5"/>
          </p:cNvPr>
          <p:cNvPicPr preferRelativeResize="0"/>
          <p:nvPr/>
        </p:nvPicPr>
        <p:blipFill>
          <a:blip r:embed="rId6">
            <a:alphaModFix/>
          </a:blip>
          <a:stretch>
            <a:fillRect/>
          </a:stretch>
        </p:blipFill>
        <p:spPr>
          <a:xfrm>
            <a:off x="651650" y="1976700"/>
            <a:ext cx="2830699" cy="2830699"/>
          </a:xfrm>
          <a:prstGeom prst="rect">
            <a:avLst/>
          </a:prstGeom>
          <a:noFill/>
          <a:ln>
            <a:noFill/>
          </a:ln>
        </p:spPr>
      </p:pic>
      <p:sp>
        <p:nvSpPr>
          <p:cNvPr id="85" name="Google Shape;85;p22"/>
          <p:cNvSpPr/>
          <p:nvPr/>
        </p:nvSpPr>
        <p:spPr>
          <a:xfrm>
            <a:off x="4939675" y="3582718"/>
            <a:ext cx="1758300" cy="1015500"/>
          </a:xfrm>
          <a:prstGeom prst="wedgeRectCallout">
            <a:avLst>
              <a:gd fmla="val -39839" name="adj1"/>
              <a:gd fmla="val 66011" name="adj2"/>
            </a:avLst>
          </a:prstGeom>
          <a:solidFill>
            <a:schemeClr val="accent1"/>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i="1" lang="en" sz="800">
                <a:solidFill>
                  <a:schemeClr val="lt1"/>
                </a:solidFill>
                <a:latin typeface="Rubik Medium"/>
                <a:ea typeface="Rubik Medium"/>
                <a:cs typeface="Rubik Medium"/>
                <a:sym typeface="Rubik Medium"/>
              </a:rPr>
              <a:t>Did you know that Moustache were the first ever brand that Fully Charged stocked, 10 years ago? That’s how much we love them!</a:t>
            </a:r>
            <a:endParaRPr i="1" sz="1300">
              <a:solidFill>
                <a:schemeClr val="lt1"/>
              </a:solidFill>
              <a:latin typeface="Rubik Medium"/>
              <a:ea typeface="Rubik Medium"/>
              <a:cs typeface="Rubik Medium"/>
              <a:sym typeface="Rubik Medium"/>
            </a:endParaRPr>
          </a:p>
        </p:txBody>
      </p:sp>
      <p:sp>
        <p:nvSpPr>
          <p:cNvPr id="86" name="Google Shape;86;p22"/>
          <p:cNvSpPr/>
          <p:nvPr/>
        </p:nvSpPr>
        <p:spPr>
          <a:xfrm>
            <a:off x="6798156" y="3392050"/>
            <a:ext cx="1881900" cy="1156800"/>
          </a:xfrm>
          <a:prstGeom prst="wedgeRectCallout">
            <a:avLst>
              <a:gd fmla="val -39839" name="adj1"/>
              <a:gd fmla="val 66011" name="adj2"/>
            </a:avLst>
          </a:prstGeom>
          <a:solidFill>
            <a:schemeClr val="accent1"/>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i="1" lang="en" sz="800">
                <a:solidFill>
                  <a:schemeClr val="lt1"/>
                </a:solidFill>
                <a:latin typeface="Rubik Medium"/>
                <a:ea typeface="Rubik Medium"/>
                <a:cs typeface="Rubik Medium"/>
                <a:sym typeface="Rubik Medium"/>
              </a:rPr>
              <a:t>Did you know the average time it takes to build a Moustache is double that of a normal electric bike? It’s not rushed, the process is hand-made, with no shortcuts.</a:t>
            </a:r>
            <a:endParaRPr i="1" sz="800">
              <a:solidFill>
                <a:schemeClr val="lt1"/>
              </a:solidFill>
              <a:latin typeface="Rubik Medium"/>
              <a:ea typeface="Rubik Medium"/>
              <a:cs typeface="Rubik Medium"/>
              <a:sym typeface="Rubik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0" name="Shape 90"/>
        <p:cNvGrpSpPr/>
        <p:nvPr/>
      </p:nvGrpSpPr>
      <p:grpSpPr>
        <a:xfrm>
          <a:off x="0" y="0"/>
          <a:ext cx="0" cy="0"/>
          <a:chOff x="0" y="0"/>
          <a:chExt cx="0" cy="0"/>
        </a:xfrm>
      </p:grpSpPr>
      <p:sp>
        <p:nvSpPr>
          <p:cNvPr id="91" name="Google Shape;91;p23"/>
          <p:cNvSpPr txBox="1"/>
          <p:nvPr/>
        </p:nvSpPr>
        <p:spPr>
          <a:xfrm>
            <a:off x="4869850" y="3823000"/>
            <a:ext cx="2131800" cy="40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000">
                <a:solidFill>
                  <a:schemeClr val="accent1"/>
                </a:solidFill>
                <a:latin typeface="Rubik Medium"/>
                <a:ea typeface="Rubik Medium"/>
                <a:cs typeface="Rubik Medium"/>
                <a:sym typeface="Rubik Medium"/>
              </a:rPr>
              <a:t>Charley Boorman </a:t>
            </a:r>
            <a:endParaRPr sz="1000">
              <a:solidFill>
                <a:schemeClr val="accent1"/>
              </a:solidFill>
              <a:latin typeface="Rubik Medium"/>
              <a:ea typeface="Rubik Medium"/>
              <a:cs typeface="Rubik Medium"/>
              <a:sym typeface="Rubik Medium"/>
            </a:endParaRPr>
          </a:p>
          <a:p>
            <a:pPr indent="0" lvl="0" marL="0" rtl="0" algn="l">
              <a:lnSpc>
                <a:spcPct val="115000"/>
              </a:lnSpc>
              <a:spcBef>
                <a:spcPts val="0"/>
              </a:spcBef>
              <a:spcAft>
                <a:spcPts val="0"/>
              </a:spcAft>
              <a:buNone/>
            </a:pPr>
            <a:r>
              <a:rPr lang="en" sz="700">
                <a:solidFill>
                  <a:schemeClr val="lt2"/>
                </a:solidFill>
                <a:latin typeface="Rubik"/>
                <a:ea typeface="Rubik"/>
                <a:cs typeface="Rubik"/>
                <a:sym typeface="Rubik"/>
              </a:rPr>
              <a:t>RIDES A MOUSTACHE SAMEDI TRAIL 10 &amp; </a:t>
            </a:r>
            <a:br>
              <a:rPr lang="en" sz="700">
                <a:solidFill>
                  <a:schemeClr val="lt2"/>
                </a:solidFill>
                <a:latin typeface="Rubik"/>
                <a:ea typeface="Rubik"/>
                <a:cs typeface="Rubik"/>
                <a:sym typeface="Rubik"/>
              </a:rPr>
            </a:br>
            <a:r>
              <a:rPr lang="en" sz="700">
                <a:solidFill>
                  <a:schemeClr val="lt2"/>
                </a:solidFill>
                <a:latin typeface="Rubik"/>
                <a:ea typeface="Rubik"/>
                <a:cs typeface="Rubik"/>
                <a:sym typeface="Rubik"/>
              </a:rPr>
              <a:t>MOUSTACHE SAMEDI 27 WEEKEND FS DUAL </a:t>
            </a:r>
            <a:endParaRPr sz="700">
              <a:solidFill>
                <a:schemeClr val="lt1"/>
              </a:solidFill>
              <a:latin typeface="Rubik"/>
              <a:ea typeface="Rubik"/>
              <a:cs typeface="Rubik"/>
              <a:sym typeface="Rubik"/>
            </a:endParaRPr>
          </a:p>
        </p:txBody>
      </p:sp>
      <p:sp>
        <p:nvSpPr>
          <p:cNvPr id="92" name="Google Shape;92;p23"/>
          <p:cNvSpPr txBox="1"/>
          <p:nvPr/>
        </p:nvSpPr>
        <p:spPr>
          <a:xfrm>
            <a:off x="4767900" y="572375"/>
            <a:ext cx="3291900" cy="2728500"/>
          </a:xfrm>
          <a:prstGeom prst="rect">
            <a:avLst/>
          </a:prstGeom>
          <a:noFill/>
          <a:ln cap="flat" cmpd="sng" w="9525">
            <a:solidFill>
              <a:srgbClr val="00D160"/>
            </a:solidFill>
            <a:prstDash val="solid"/>
            <a:round/>
            <a:headEnd len="sm" w="sm" type="none"/>
            <a:tailEnd len="sm" w="sm" type="none"/>
          </a:ln>
        </p:spPr>
        <p:txBody>
          <a:bodyPr anchorCtr="0" anchor="t" bIns="274300" lIns="274300" spcFirstLastPara="1" rIns="274300" wrap="square" tIns="274300">
            <a:noAutofit/>
          </a:bodyPr>
          <a:lstStyle/>
          <a:p>
            <a:pPr indent="0" lvl="0" marL="0" rtl="0" algn="l">
              <a:lnSpc>
                <a:spcPct val="120000"/>
              </a:lnSpc>
              <a:spcBef>
                <a:spcPts val="0"/>
              </a:spcBef>
              <a:spcAft>
                <a:spcPts val="0"/>
              </a:spcAft>
              <a:buNone/>
            </a:pPr>
            <a:r>
              <a:rPr lang="en" sz="900">
                <a:solidFill>
                  <a:schemeClr val="lt1"/>
                </a:solidFill>
                <a:latin typeface="Rubik Light"/>
                <a:ea typeface="Rubik Light"/>
                <a:cs typeface="Rubik Light"/>
                <a:sym typeface="Rubik Light"/>
              </a:rPr>
              <a:t>“As a man who’s been on adventures all around the world on motorbikes, I was first </a:t>
            </a:r>
            <a:r>
              <a:rPr lang="en" sz="900">
                <a:solidFill>
                  <a:schemeClr val="lt1"/>
                </a:solidFill>
                <a:latin typeface="Rubik Light"/>
                <a:ea typeface="Rubik Light"/>
                <a:cs typeface="Rubik Light"/>
                <a:sym typeface="Rubik Light"/>
              </a:rPr>
              <a:t>reluctant</a:t>
            </a:r>
            <a:r>
              <a:rPr lang="en" sz="900">
                <a:solidFill>
                  <a:schemeClr val="lt1"/>
                </a:solidFill>
                <a:latin typeface="Rubik Light"/>
                <a:ea typeface="Rubik Light"/>
                <a:cs typeface="Rubik Light"/>
                <a:sym typeface="Rubik Light"/>
              </a:rPr>
              <a:t> to get into eBikes. However, following on from yet </a:t>
            </a:r>
            <a:r>
              <a:rPr lang="en" sz="900">
                <a:solidFill>
                  <a:schemeClr val="lt1"/>
                </a:solidFill>
                <a:latin typeface="Rubik Light"/>
                <a:ea typeface="Rubik Light"/>
                <a:cs typeface="Rubik Light"/>
                <a:sym typeface="Rubik Light"/>
              </a:rPr>
              <a:t>another</a:t>
            </a:r>
            <a:r>
              <a:rPr lang="en" sz="900">
                <a:solidFill>
                  <a:schemeClr val="lt1"/>
                </a:solidFill>
                <a:latin typeface="Rubik Light"/>
                <a:ea typeface="Rubik Light"/>
                <a:cs typeface="Rubik Light"/>
                <a:sym typeface="Rubik Light"/>
              </a:rPr>
              <a:t> injury I encountered on a bike, I thought I’d finally give eBikes a whirl! I tried various types of products, but for me Moustache stood out. They have such a wide selection of eMTB models dependent on what you need them for. I have a Trail, for strictly downhilling and eMTB riding, and a Samedi 27 Weekend which has DualBattery for those proper excursions! The team couldn’t have been more helpful with my decision at Fully Charged… and I’ve been able to go out and do some proper trails with Ben around the Surrey Hills! ”</a:t>
            </a:r>
            <a:endParaRPr sz="900">
              <a:solidFill>
                <a:schemeClr val="lt1"/>
              </a:solidFill>
              <a:latin typeface="Rubik Light"/>
              <a:ea typeface="Rubik Light"/>
              <a:cs typeface="Rubik Light"/>
              <a:sym typeface="Rubik Light"/>
            </a:endParaRPr>
          </a:p>
        </p:txBody>
      </p:sp>
      <p:cxnSp>
        <p:nvCxnSpPr>
          <p:cNvPr id="93" name="Google Shape;93;p23"/>
          <p:cNvCxnSpPr/>
          <p:nvPr/>
        </p:nvCxnSpPr>
        <p:spPr>
          <a:xfrm rot="10800000">
            <a:off x="5029200" y="3351075"/>
            <a:ext cx="0" cy="306900"/>
          </a:xfrm>
          <a:prstGeom prst="straightConnector1">
            <a:avLst/>
          </a:prstGeom>
          <a:noFill/>
          <a:ln cap="flat" cmpd="sng" w="9525">
            <a:solidFill>
              <a:srgbClr val="00D160"/>
            </a:solidFill>
            <a:prstDash val="solid"/>
            <a:round/>
            <a:headEnd len="med" w="med" type="none"/>
            <a:tailEnd len="med" w="med" type="none"/>
          </a:ln>
        </p:spPr>
      </p:cxnSp>
      <p:pic>
        <p:nvPicPr>
          <p:cNvPr id="94" name="Google Shape;94;p23"/>
          <p:cNvPicPr preferRelativeResize="0"/>
          <p:nvPr/>
        </p:nvPicPr>
        <p:blipFill>
          <a:blip r:embed="rId3">
            <a:alphaModFix/>
          </a:blip>
          <a:stretch>
            <a:fillRect/>
          </a:stretch>
        </p:blipFill>
        <p:spPr>
          <a:xfrm>
            <a:off x="7969648" y="4766058"/>
            <a:ext cx="644950" cy="235683"/>
          </a:xfrm>
          <a:prstGeom prst="rect">
            <a:avLst/>
          </a:prstGeom>
          <a:noFill/>
          <a:ln>
            <a:noFill/>
          </a:ln>
        </p:spPr>
      </p:pic>
      <p:pic>
        <p:nvPicPr>
          <p:cNvPr id="95" name="Google Shape;95;p23"/>
          <p:cNvPicPr preferRelativeResize="0"/>
          <p:nvPr/>
        </p:nvPicPr>
        <p:blipFill>
          <a:blip r:embed="rId4">
            <a:alphaModFix/>
          </a:blip>
          <a:stretch>
            <a:fillRect/>
          </a:stretch>
        </p:blipFill>
        <p:spPr>
          <a:xfrm>
            <a:off x="0" y="0"/>
            <a:ext cx="4020576" cy="536077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9" name="Shape 99"/>
        <p:cNvGrpSpPr/>
        <p:nvPr/>
      </p:nvGrpSpPr>
      <p:grpSpPr>
        <a:xfrm>
          <a:off x="0" y="0"/>
          <a:ext cx="0" cy="0"/>
          <a:chOff x="0" y="0"/>
          <a:chExt cx="0" cy="0"/>
        </a:xfrm>
      </p:grpSpPr>
      <p:sp>
        <p:nvSpPr>
          <p:cNvPr id="100" name="Google Shape;100;p24"/>
          <p:cNvSpPr txBox="1"/>
          <p:nvPr/>
        </p:nvSpPr>
        <p:spPr>
          <a:xfrm>
            <a:off x="4913750" y="3968400"/>
            <a:ext cx="2131800" cy="284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000">
                <a:solidFill>
                  <a:schemeClr val="accent1"/>
                </a:solidFill>
                <a:latin typeface="Rubik Medium"/>
                <a:ea typeface="Rubik Medium"/>
                <a:cs typeface="Rubik Medium"/>
                <a:sym typeface="Rubik Medium"/>
              </a:rPr>
              <a:t>Nicola Brooksbank</a:t>
            </a:r>
            <a:endParaRPr sz="1000">
              <a:solidFill>
                <a:schemeClr val="accent1"/>
              </a:solidFill>
              <a:latin typeface="Rubik Medium"/>
              <a:ea typeface="Rubik Medium"/>
              <a:cs typeface="Rubik Medium"/>
              <a:sym typeface="Rubik Medium"/>
            </a:endParaRPr>
          </a:p>
          <a:p>
            <a:pPr indent="0" lvl="0" marL="0" rtl="0" algn="l">
              <a:lnSpc>
                <a:spcPct val="115000"/>
              </a:lnSpc>
              <a:spcBef>
                <a:spcPts val="0"/>
              </a:spcBef>
              <a:spcAft>
                <a:spcPts val="0"/>
              </a:spcAft>
              <a:buNone/>
            </a:pPr>
            <a:r>
              <a:rPr lang="en" sz="700">
                <a:solidFill>
                  <a:schemeClr val="lt2"/>
                </a:solidFill>
                <a:latin typeface="Rubik"/>
                <a:ea typeface="Rubik"/>
                <a:cs typeface="Rubik"/>
                <a:sym typeface="Rubik"/>
              </a:rPr>
              <a:t>RIDES A</a:t>
            </a:r>
            <a:r>
              <a:rPr lang="en" sz="700">
                <a:solidFill>
                  <a:schemeClr val="lt1"/>
                </a:solidFill>
                <a:latin typeface="Rubik"/>
                <a:ea typeface="Rubik"/>
                <a:cs typeface="Rubik"/>
                <a:sym typeface="Rubik"/>
              </a:rPr>
              <a:t> MOUSTACHE S</a:t>
            </a:r>
            <a:r>
              <a:rPr lang="en" sz="700">
                <a:solidFill>
                  <a:schemeClr val="lt1"/>
                </a:solidFill>
                <a:latin typeface="Rubik"/>
                <a:ea typeface="Rubik"/>
                <a:cs typeface="Rubik"/>
                <a:sym typeface="Rubik"/>
              </a:rPr>
              <a:t>AMEDI 28.1</a:t>
            </a:r>
            <a:endParaRPr sz="700">
              <a:solidFill>
                <a:schemeClr val="lt1"/>
              </a:solidFill>
              <a:latin typeface="Rubik"/>
              <a:ea typeface="Rubik"/>
              <a:cs typeface="Rubik"/>
              <a:sym typeface="Rubik"/>
            </a:endParaRPr>
          </a:p>
        </p:txBody>
      </p:sp>
      <p:sp>
        <p:nvSpPr>
          <p:cNvPr id="101" name="Google Shape;101;p24"/>
          <p:cNvSpPr txBox="1"/>
          <p:nvPr/>
        </p:nvSpPr>
        <p:spPr>
          <a:xfrm>
            <a:off x="4767900" y="431050"/>
            <a:ext cx="3291900" cy="3167100"/>
          </a:xfrm>
          <a:prstGeom prst="rect">
            <a:avLst/>
          </a:prstGeom>
          <a:noFill/>
          <a:ln cap="flat" cmpd="sng" w="9525">
            <a:solidFill>
              <a:srgbClr val="00D160"/>
            </a:solidFill>
            <a:prstDash val="solid"/>
            <a:round/>
            <a:headEnd len="sm" w="sm" type="none"/>
            <a:tailEnd len="sm" w="sm" type="none"/>
          </a:ln>
        </p:spPr>
        <p:txBody>
          <a:bodyPr anchorCtr="0" anchor="t" bIns="274300" lIns="274300" spcFirstLastPara="1" rIns="274300" wrap="square" tIns="274300">
            <a:noAutofit/>
          </a:bodyPr>
          <a:lstStyle/>
          <a:p>
            <a:pPr indent="0" lvl="0" marL="0" rtl="0" algn="l">
              <a:lnSpc>
                <a:spcPct val="120000"/>
              </a:lnSpc>
              <a:spcBef>
                <a:spcPts val="0"/>
              </a:spcBef>
              <a:spcAft>
                <a:spcPts val="0"/>
              </a:spcAft>
              <a:buNone/>
            </a:pPr>
            <a:r>
              <a:rPr lang="en" sz="900">
                <a:solidFill>
                  <a:schemeClr val="lt1"/>
                </a:solidFill>
                <a:latin typeface="Rubik Light"/>
                <a:ea typeface="Rubik Light"/>
                <a:cs typeface="Rubik Light"/>
                <a:sym typeface="Rubik Light"/>
              </a:rPr>
              <a:t>“I wanted a bike that had an upright geometry and felt comfortable to ride. I also wanted it to </a:t>
            </a:r>
            <a:endParaRPr sz="900">
              <a:solidFill>
                <a:schemeClr val="lt1"/>
              </a:solidFill>
              <a:latin typeface="Rubik Light"/>
              <a:ea typeface="Rubik Light"/>
              <a:cs typeface="Rubik Light"/>
              <a:sym typeface="Rubik Light"/>
            </a:endParaRPr>
          </a:p>
          <a:p>
            <a:pPr indent="0" lvl="0" marL="0" rtl="0" algn="l">
              <a:lnSpc>
                <a:spcPct val="120000"/>
              </a:lnSpc>
              <a:spcBef>
                <a:spcPts val="0"/>
              </a:spcBef>
              <a:spcAft>
                <a:spcPts val="0"/>
              </a:spcAft>
              <a:buNone/>
            </a:pPr>
            <a:r>
              <a:rPr lang="en" sz="900">
                <a:solidFill>
                  <a:schemeClr val="lt1"/>
                </a:solidFill>
                <a:latin typeface="Rubik Light"/>
                <a:ea typeface="Rubik Light"/>
                <a:cs typeface="Rubik Light"/>
                <a:sym typeface="Rubik Light"/>
              </a:rPr>
              <a:t>be aesthetically pleasing and look like a classic eBike. The team showed me the Moustache Samedi 28.1. I simply love it! The fact I can travel up to 70 miles on a single charge, and in a comfortable position, has managed to keep me up with the girls on our days out! I now actively make time to go out for fun during the week and I go everywhere on it. Everybody at Fully Charged couldn’t have been more helpful. They gave sound and good advice. I have actually since referred three friends to Fully Charged who have bought exactly the same bike!”</a:t>
            </a:r>
            <a:endParaRPr sz="900">
              <a:solidFill>
                <a:schemeClr val="lt1"/>
              </a:solidFill>
              <a:latin typeface="Rubik Light"/>
              <a:ea typeface="Rubik Light"/>
              <a:cs typeface="Rubik Light"/>
              <a:sym typeface="Rubik Light"/>
            </a:endParaRPr>
          </a:p>
        </p:txBody>
      </p:sp>
      <p:cxnSp>
        <p:nvCxnSpPr>
          <p:cNvPr id="102" name="Google Shape;102;p24"/>
          <p:cNvCxnSpPr>
            <a:stCxn id="103" idx="0"/>
          </p:cNvCxnSpPr>
          <p:nvPr/>
        </p:nvCxnSpPr>
        <p:spPr>
          <a:xfrm rot="10800000">
            <a:off x="5033100" y="3600450"/>
            <a:ext cx="0" cy="306900"/>
          </a:xfrm>
          <a:prstGeom prst="straightConnector1">
            <a:avLst/>
          </a:prstGeom>
          <a:noFill/>
          <a:ln cap="flat" cmpd="sng" w="9525">
            <a:solidFill>
              <a:srgbClr val="00D160"/>
            </a:solidFill>
            <a:prstDash val="solid"/>
            <a:round/>
            <a:headEnd len="med" w="med" type="none"/>
            <a:tailEnd len="med" w="med" type="none"/>
          </a:ln>
        </p:spPr>
      </p:cxnSp>
      <p:pic>
        <p:nvPicPr>
          <p:cNvPr id="104" name="Google Shape;104;p24"/>
          <p:cNvPicPr preferRelativeResize="0"/>
          <p:nvPr/>
        </p:nvPicPr>
        <p:blipFill>
          <a:blip r:embed="rId3">
            <a:alphaModFix/>
          </a:blip>
          <a:stretch>
            <a:fillRect/>
          </a:stretch>
        </p:blipFill>
        <p:spPr>
          <a:xfrm>
            <a:off x="7969648" y="4766058"/>
            <a:ext cx="644950" cy="235683"/>
          </a:xfrm>
          <a:prstGeom prst="rect">
            <a:avLst/>
          </a:prstGeom>
          <a:noFill/>
          <a:ln>
            <a:noFill/>
          </a:ln>
        </p:spPr>
      </p:pic>
      <p:pic>
        <p:nvPicPr>
          <p:cNvPr id="105" name="Google Shape;105;p24"/>
          <p:cNvPicPr preferRelativeResize="0"/>
          <p:nvPr/>
        </p:nvPicPr>
        <p:blipFill>
          <a:blip r:embed="rId4">
            <a:alphaModFix/>
          </a:blip>
          <a:stretch>
            <a:fillRect/>
          </a:stretch>
        </p:blipFill>
        <p:spPr>
          <a:xfrm>
            <a:off x="0" y="0"/>
            <a:ext cx="4126825" cy="550242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09" name="Shape 109"/>
        <p:cNvGrpSpPr/>
        <p:nvPr/>
      </p:nvGrpSpPr>
      <p:grpSpPr>
        <a:xfrm>
          <a:off x="0" y="0"/>
          <a:ext cx="0" cy="0"/>
          <a:chOff x="0" y="0"/>
          <a:chExt cx="0" cy="0"/>
        </a:xfrm>
      </p:grpSpPr>
      <p:sp>
        <p:nvSpPr>
          <p:cNvPr id="110" name="Google Shape;110;p25"/>
          <p:cNvSpPr txBox="1"/>
          <p:nvPr/>
        </p:nvSpPr>
        <p:spPr>
          <a:xfrm>
            <a:off x="4878425" y="3982525"/>
            <a:ext cx="2131800" cy="284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000">
                <a:solidFill>
                  <a:schemeClr val="accent1"/>
                </a:solidFill>
                <a:latin typeface="Rubik Medium"/>
                <a:ea typeface="Rubik Medium"/>
                <a:cs typeface="Rubik Medium"/>
                <a:sym typeface="Rubik Medium"/>
              </a:rPr>
              <a:t>Emma Lucas</a:t>
            </a:r>
            <a:endParaRPr sz="1000">
              <a:solidFill>
                <a:schemeClr val="accent1"/>
              </a:solidFill>
              <a:latin typeface="Rubik Medium"/>
              <a:ea typeface="Rubik Medium"/>
              <a:cs typeface="Rubik Medium"/>
              <a:sym typeface="Rubik Medium"/>
            </a:endParaRPr>
          </a:p>
          <a:p>
            <a:pPr indent="0" lvl="0" marL="0" rtl="0" algn="l">
              <a:lnSpc>
                <a:spcPct val="115000"/>
              </a:lnSpc>
              <a:spcBef>
                <a:spcPts val="0"/>
              </a:spcBef>
              <a:spcAft>
                <a:spcPts val="0"/>
              </a:spcAft>
              <a:buNone/>
            </a:pPr>
            <a:r>
              <a:rPr lang="en" sz="700">
                <a:solidFill>
                  <a:schemeClr val="lt2"/>
                </a:solidFill>
                <a:latin typeface="Rubik"/>
                <a:ea typeface="Rubik"/>
                <a:cs typeface="Rubik"/>
                <a:sym typeface="Rubik"/>
              </a:rPr>
              <a:t>RIDES A MOUSTACHE </a:t>
            </a:r>
            <a:r>
              <a:rPr lang="en" sz="700">
                <a:solidFill>
                  <a:schemeClr val="lt1"/>
                </a:solidFill>
                <a:latin typeface="Rubik"/>
                <a:ea typeface="Rubik"/>
                <a:cs typeface="Rubik"/>
                <a:sym typeface="Rubik"/>
              </a:rPr>
              <a:t>SAMEDI 28.7 Open</a:t>
            </a:r>
            <a:endParaRPr sz="700">
              <a:solidFill>
                <a:schemeClr val="lt1"/>
              </a:solidFill>
              <a:latin typeface="Rubik"/>
              <a:ea typeface="Rubik"/>
              <a:cs typeface="Rubik"/>
              <a:sym typeface="Rubik"/>
            </a:endParaRPr>
          </a:p>
        </p:txBody>
      </p:sp>
      <p:sp>
        <p:nvSpPr>
          <p:cNvPr id="111" name="Google Shape;111;p25"/>
          <p:cNvSpPr txBox="1"/>
          <p:nvPr/>
        </p:nvSpPr>
        <p:spPr>
          <a:xfrm>
            <a:off x="4767900" y="572375"/>
            <a:ext cx="3291900" cy="3025800"/>
          </a:xfrm>
          <a:prstGeom prst="rect">
            <a:avLst/>
          </a:prstGeom>
          <a:noFill/>
          <a:ln cap="flat" cmpd="sng" w="9525">
            <a:solidFill>
              <a:srgbClr val="00D160"/>
            </a:solidFill>
            <a:prstDash val="solid"/>
            <a:round/>
            <a:headEnd len="sm" w="sm" type="none"/>
            <a:tailEnd len="sm" w="sm" type="none"/>
          </a:ln>
        </p:spPr>
        <p:txBody>
          <a:bodyPr anchorCtr="0" anchor="t" bIns="274300" lIns="274300" spcFirstLastPara="1" rIns="274300" wrap="square" tIns="274300">
            <a:noAutofit/>
          </a:bodyPr>
          <a:lstStyle/>
          <a:p>
            <a:pPr indent="0" lvl="0" marL="0" rtl="0" algn="l">
              <a:lnSpc>
                <a:spcPct val="120000"/>
              </a:lnSpc>
              <a:spcBef>
                <a:spcPts val="0"/>
              </a:spcBef>
              <a:spcAft>
                <a:spcPts val="0"/>
              </a:spcAft>
              <a:buNone/>
            </a:pPr>
            <a:r>
              <a:rPr lang="en" sz="900">
                <a:solidFill>
                  <a:schemeClr val="lt1"/>
                </a:solidFill>
                <a:latin typeface="Rubik Light"/>
                <a:ea typeface="Rubik Light"/>
                <a:cs typeface="Rubik Light"/>
                <a:sym typeface="Rubik Light"/>
              </a:rPr>
              <a:t>“I chose Fully Charged as I suspected from its website and reviews that it would be the best place in London (if not the UK) to offer a good breadth of brands. As an independent offering multiple brands, I also thought it would be a good place to seek expert advice as it wouldn’t lean towards any bias. The Youtube reviews with Moustache also gave the company credibility. The impact the Moustache Samedi 28.7 has had on my life has been undeniably large. I do not miss having my motorcycle at all! It enables me to keep up with my husband on his state-of-the-art road bike during the weekends, too. Fully Charged were incredibly knowledgeable and patient with me. They were responsive to my queries and informative in answering questions.”</a:t>
            </a:r>
            <a:endParaRPr sz="900">
              <a:solidFill>
                <a:schemeClr val="lt1"/>
              </a:solidFill>
              <a:latin typeface="Rubik Light"/>
              <a:ea typeface="Rubik Light"/>
              <a:cs typeface="Rubik Light"/>
              <a:sym typeface="Rubik Light"/>
            </a:endParaRPr>
          </a:p>
        </p:txBody>
      </p:sp>
      <p:cxnSp>
        <p:nvCxnSpPr>
          <p:cNvPr id="112" name="Google Shape;112;p25"/>
          <p:cNvCxnSpPr>
            <a:stCxn id="113" idx="0"/>
          </p:cNvCxnSpPr>
          <p:nvPr/>
        </p:nvCxnSpPr>
        <p:spPr>
          <a:xfrm rot="10800000">
            <a:off x="5033100" y="3600450"/>
            <a:ext cx="0" cy="306900"/>
          </a:xfrm>
          <a:prstGeom prst="straightConnector1">
            <a:avLst/>
          </a:prstGeom>
          <a:noFill/>
          <a:ln cap="flat" cmpd="sng" w="9525">
            <a:solidFill>
              <a:srgbClr val="00D160"/>
            </a:solidFill>
            <a:prstDash val="solid"/>
            <a:round/>
            <a:headEnd len="med" w="med" type="none"/>
            <a:tailEnd len="med" w="med" type="none"/>
          </a:ln>
        </p:spPr>
      </p:cxnSp>
      <p:pic>
        <p:nvPicPr>
          <p:cNvPr id="114" name="Google Shape;114;p25"/>
          <p:cNvPicPr preferRelativeResize="0"/>
          <p:nvPr/>
        </p:nvPicPr>
        <p:blipFill>
          <a:blip r:embed="rId3">
            <a:alphaModFix/>
          </a:blip>
          <a:stretch>
            <a:fillRect/>
          </a:stretch>
        </p:blipFill>
        <p:spPr>
          <a:xfrm>
            <a:off x="7969648" y="4766058"/>
            <a:ext cx="644950" cy="235683"/>
          </a:xfrm>
          <a:prstGeom prst="rect">
            <a:avLst/>
          </a:prstGeom>
          <a:noFill/>
          <a:ln>
            <a:noFill/>
          </a:ln>
        </p:spPr>
      </p:pic>
      <p:pic>
        <p:nvPicPr>
          <p:cNvPr id="115" name="Google Shape;115;p25"/>
          <p:cNvPicPr preferRelativeResize="0"/>
          <p:nvPr/>
        </p:nvPicPr>
        <p:blipFill>
          <a:blip r:embed="rId4">
            <a:alphaModFix/>
          </a:blip>
          <a:stretch>
            <a:fillRect/>
          </a:stretch>
        </p:blipFill>
        <p:spPr>
          <a:xfrm>
            <a:off x="-292775" y="-631975"/>
            <a:ext cx="4419602" cy="589280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19" name="Shape 119"/>
        <p:cNvGrpSpPr/>
        <p:nvPr/>
      </p:nvGrpSpPr>
      <p:grpSpPr>
        <a:xfrm>
          <a:off x="0" y="0"/>
          <a:ext cx="0" cy="0"/>
          <a:chOff x="0" y="0"/>
          <a:chExt cx="0" cy="0"/>
        </a:xfrm>
      </p:grpSpPr>
      <p:sp>
        <p:nvSpPr>
          <p:cNvPr id="120" name="Google Shape;120;p26"/>
          <p:cNvSpPr txBox="1"/>
          <p:nvPr/>
        </p:nvSpPr>
        <p:spPr>
          <a:xfrm>
            <a:off x="4913750" y="3989575"/>
            <a:ext cx="2131800" cy="284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000">
                <a:solidFill>
                  <a:schemeClr val="accent1"/>
                </a:solidFill>
                <a:latin typeface="Rubik Medium"/>
                <a:ea typeface="Rubik Medium"/>
                <a:cs typeface="Rubik Medium"/>
                <a:sym typeface="Rubik Medium"/>
              </a:rPr>
              <a:t>Sophia Skyers</a:t>
            </a:r>
            <a:r>
              <a:rPr lang="en" sz="1000">
                <a:solidFill>
                  <a:schemeClr val="accent1"/>
                </a:solidFill>
                <a:latin typeface="Rubik Medium"/>
                <a:ea typeface="Rubik Medium"/>
                <a:cs typeface="Rubik Medium"/>
                <a:sym typeface="Rubik Medium"/>
              </a:rPr>
              <a:t> </a:t>
            </a:r>
            <a:endParaRPr sz="1000">
              <a:solidFill>
                <a:schemeClr val="accent1"/>
              </a:solidFill>
              <a:latin typeface="Rubik Medium"/>
              <a:ea typeface="Rubik Medium"/>
              <a:cs typeface="Rubik Medium"/>
              <a:sym typeface="Rubik Medium"/>
            </a:endParaRPr>
          </a:p>
          <a:p>
            <a:pPr indent="0" lvl="0" marL="0" rtl="0" algn="l">
              <a:lnSpc>
                <a:spcPct val="115000"/>
              </a:lnSpc>
              <a:spcBef>
                <a:spcPts val="0"/>
              </a:spcBef>
              <a:spcAft>
                <a:spcPts val="0"/>
              </a:spcAft>
              <a:buNone/>
            </a:pPr>
            <a:r>
              <a:rPr lang="en" sz="700">
                <a:solidFill>
                  <a:schemeClr val="lt2"/>
                </a:solidFill>
                <a:latin typeface="Rubik"/>
                <a:ea typeface="Rubik"/>
                <a:cs typeface="Rubik"/>
                <a:sym typeface="Rubik"/>
              </a:rPr>
              <a:t>RIDES A</a:t>
            </a:r>
            <a:r>
              <a:rPr lang="en" sz="700">
                <a:solidFill>
                  <a:schemeClr val="lt1"/>
                </a:solidFill>
                <a:latin typeface="Rubik"/>
                <a:ea typeface="Rubik"/>
                <a:cs typeface="Rubik"/>
                <a:sym typeface="Rubik"/>
              </a:rPr>
              <a:t> MOUSTACHE XROAD 2 </a:t>
            </a:r>
            <a:endParaRPr sz="700">
              <a:solidFill>
                <a:schemeClr val="lt1"/>
              </a:solidFill>
              <a:latin typeface="Rubik"/>
              <a:ea typeface="Rubik"/>
              <a:cs typeface="Rubik"/>
              <a:sym typeface="Rubik"/>
            </a:endParaRPr>
          </a:p>
        </p:txBody>
      </p:sp>
      <p:sp>
        <p:nvSpPr>
          <p:cNvPr id="121" name="Google Shape;121;p26"/>
          <p:cNvSpPr txBox="1"/>
          <p:nvPr/>
        </p:nvSpPr>
        <p:spPr>
          <a:xfrm>
            <a:off x="4767900" y="635975"/>
            <a:ext cx="3291900" cy="2962200"/>
          </a:xfrm>
          <a:prstGeom prst="rect">
            <a:avLst/>
          </a:prstGeom>
          <a:noFill/>
          <a:ln cap="flat" cmpd="sng" w="9525">
            <a:solidFill>
              <a:srgbClr val="00D160"/>
            </a:solidFill>
            <a:prstDash val="solid"/>
            <a:round/>
            <a:headEnd len="sm" w="sm" type="none"/>
            <a:tailEnd len="sm" w="sm" type="none"/>
          </a:ln>
        </p:spPr>
        <p:txBody>
          <a:bodyPr anchorCtr="0" anchor="t" bIns="274300" lIns="274300" spcFirstLastPara="1" rIns="274300" wrap="square" tIns="274300">
            <a:noAutofit/>
          </a:bodyPr>
          <a:lstStyle/>
          <a:p>
            <a:pPr indent="0" lvl="0" marL="0" rtl="0" algn="l">
              <a:lnSpc>
                <a:spcPct val="120000"/>
              </a:lnSpc>
              <a:spcBef>
                <a:spcPts val="0"/>
              </a:spcBef>
              <a:spcAft>
                <a:spcPts val="0"/>
              </a:spcAft>
              <a:buNone/>
            </a:pPr>
            <a:r>
              <a:rPr lang="en" sz="900">
                <a:solidFill>
                  <a:schemeClr val="lt1"/>
                </a:solidFill>
                <a:latin typeface="Rubik Light"/>
                <a:ea typeface="Rubik Light"/>
                <a:cs typeface="Rubik Light"/>
                <a:sym typeface="Rubik Light"/>
              </a:rPr>
              <a:t>“Ben talked me through his love for the Friday FS. I just love everything about it. I love the matte burgundy finish and the sporty geometry. I now feel like I have less anxiety when going on long routes. The impact both bikes have had has been undeniable. My husband and I can now go out together, which we didn’t do before, and it’s definitely strengthened our relationship. I was drawn to Fully Charged by its ethos. From the outset they seemed dedicated and when speaking to the team I saw just how meticulous and passionate they were about their business and the products they stocked. Ben lives these bikes, and actually rode the Friday FS that I ended up buying, which showed its value to me.”</a:t>
            </a:r>
            <a:endParaRPr sz="900">
              <a:solidFill>
                <a:schemeClr val="lt1"/>
              </a:solidFill>
              <a:latin typeface="Rubik Light"/>
              <a:ea typeface="Rubik Light"/>
              <a:cs typeface="Rubik Light"/>
              <a:sym typeface="Rubik Light"/>
            </a:endParaRPr>
          </a:p>
        </p:txBody>
      </p:sp>
      <p:cxnSp>
        <p:nvCxnSpPr>
          <p:cNvPr id="122" name="Google Shape;122;p26"/>
          <p:cNvCxnSpPr>
            <a:stCxn id="123" idx="0"/>
          </p:cNvCxnSpPr>
          <p:nvPr/>
        </p:nvCxnSpPr>
        <p:spPr>
          <a:xfrm rot="10800000">
            <a:off x="5033100" y="3600450"/>
            <a:ext cx="0" cy="306900"/>
          </a:xfrm>
          <a:prstGeom prst="straightConnector1">
            <a:avLst/>
          </a:prstGeom>
          <a:noFill/>
          <a:ln cap="flat" cmpd="sng" w="9525">
            <a:solidFill>
              <a:srgbClr val="00D160"/>
            </a:solidFill>
            <a:prstDash val="solid"/>
            <a:round/>
            <a:headEnd len="med" w="med" type="none"/>
            <a:tailEnd len="med" w="med" type="none"/>
          </a:ln>
        </p:spPr>
      </p:cxnSp>
      <p:pic>
        <p:nvPicPr>
          <p:cNvPr id="124" name="Google Shape;124;p26"/>
          <p:cNvPicPr preferRelativeResize="0"/>
          <p:nvPr/>
        </p:nvPicPr>
        <p:blipFill>
          <a:blip r:embed="rId3">
            <a:alphaModFix/>
          </a:blip>
          <a:stretch>
            <a:fillRect/>
          </a:stretch>
        </p:blipFill>
        <p:spPr>
          <a:xfrm>
            <a:off x="7969648" y="4766058"/>
            <a:ext cx="644950" cy="235683"/>
          </a:xfrm>
          <a:prstGeom prst="rect">
            <a:avLst/>
          </a:prstGeom>
          <a:noFill/>
          <a:ln>
            <a:noFill/>
          </a:ln>
        </p:spPr>
      </p:pic>
      <p:pic>
        <p:nvPicPr>
          <p:cNvPr id="125" name="Google Shape;125;p26"/>
          <p:cNvPicPr preferRelativeResize="0"/>
          <p:nvPr/>
        </p:nvPicPr>
        <p:blipFill rotWithShape="1">
          <a:blip r:embed="rId4">
            <a:alphaModFix/>
          </a:blip>
          <a:srcRect b="0" l="0" r="13874" t="0"/>
          <a:stretch/>
        </p:blipFill>
        <p:spPr>
          <a:xfrm>
            <a:off x="-1431600" y="0"/>
            <a:ext cx="5614949" cy="5143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29" name="Shape 129"/>
        <p:cNvGrpSpPr/>
        <p:nvPr/>
      </p:nvGrpSpPr>
      <p:grpSpPr>
        <a:xfrm>
          <a:off x="0" y="0"/>
          <a:ext cx="0" cy="0"/>
          <a:chOff x="0" y="0"/>
          <a:chExt cx="0" cy="0"/>
        </a:xfrm>
      </p:grpSpPr>
      <p:sp>
        <p:nvSpPr>
          <p:cNvPr id="130" name="Google Shape;130;p27"/>
          <p:cNvSpPr txBox="1"/>
          <p:nvPr/>
        </p:nvSpPr>
        <p:spPr>
          <a:xfrm>
            <a:off x="4899625" y="3975475"/>
            <a:ext cx="2131800" cy="284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000">
                <a:solidFill>
                  <a:schemeClr val="accent1"/>
                </a:solidFill>
                <a:latin typeface="Rubik Medium"/>
                <a:ea typeface="Rubik Medium"/>
                <a:cs typeface="Rubik Medium"/>
                <a:sym typeface="Rubik Medium"/>
              </a:rPr>
              <a:t>Sarah Allen</a:t>
            </a:r>
            <a:endParaRPr sz="1000">
              <a:solidFill>
                <a:schemeClr val="accent1"/>
              </a:solidFill>
              <a:latin typeface="Rubik Medium"/>
              <a:ea typeface="Rubik Medium"/>
              <a:cs typeface="Rubik Medium"/>
              <a:sym typeface="Rubik Medium"/>
            </a:endParaRPr>
          </a:p>
          <a:p>
            <a:pPr indent="0" lvl="0" marL="0" rtl="0" algn="l">
              <a:lnSpc>
                <a:spcPct val="115000"/>
              </a:lnSpc>
              <a:spcBef>
                <a:spcPts val="0"/>
              </a:spcBef>
              <a:spcAft>
                <a:spcPts val="0"/>
              </a:spcAft>
              <a:buNone/>
            </a:pPr>
            <a:r>
              <a:rPr lang="en" sz="700">
                <a:solidFill>
                  <a:schemeClr val="lt2"/>
                </a:solidFill>
                <a:latin typeface="Rubik"/>
                <a:ea typeface="Rubik"/>
                <a:cs typeface="Rubik"/>
                <a:sym typeface="Rubik"/>
              </a:rPr>
              <a:t>RIDES A MOUSTACHE SAMEDI 27 </a:t>
            </a:r>
            <a:r>
              <a:rPr lang="en" sz="700">
                <a:solidFill>
                  <a:schemeClr val="lt1"/>
                </a:solidFill>
                <a:latin typeface="Rubik"/>
                <a:ea typeface="Rubik"/>
                <a:cs typeface="Rubik"/>
                <a:sym typeface="Rubik"/>
              </a:rPr>
              <a:t>XROAD 5 OPEN</a:t>
            </a:r>
            <a:endParaRPr sz="700">
              <a:solidFill>
                <a:schemeClr val="lt1"/>
              </a:solidFill>
              <a:latin typeface="Rubik"/>
              <a:ea typeface="Rubik"/>
              <a:cs typeface="Rubik"/>
              <a:sym typeface="Rubik"/>
            </a:endParaRPr>
          </a:p>
        </p:txBody>
      </p:sp>
      <p:sp>
        <p:nvSpPr>
          <p:cNvPr id="131" name="Google Shape;131;p27"/>
          <p:cNvSpPr txBox="1"/>
          <p:nvPr/>
        </p:nvSpPr>
        <p:spPr>
          <a:xfrm>
            <a:off x="4767900" y="671325"/>
            <a:ext cx="3291900" cy="2926800"/>
          </a:xfrm>
          <a:prstGeom prst="rect">
            <a:avLst/>
          </a:prstGeom>
          <a:noFill/>
          <a:ln cap="flat" cmpd="sng" w="9525">
            <a:solidFill>
              <a:srgbClr val="00D160"/>
            </a:solidFill>
            <a:prstDash val="solid"/>
            <a:round/>
            <a:headEnd len="sm" w="sm" type="none"/>
            <a:tailEnd len="sm" w="sm" type="none"/>
          </a:ln>
        </p:spPr>
        <p:txBody>
          <a:bodyPr anchorCtr="0" anchor="t" bIns="274300" lIns="274300" spcFirstLastPara="1" rIns="274300" wrap="square" tIns="274300">
            <a:noAutofit/>
          </a:bodyPr>
          <a:lstStyle/>
          <a:p>
            <a:pPr indent="0" lvl="0" marL="0" rtl="0" algn="l">
              <a:lnSpc>
                <a:spcPct val="120000"/>
              </a:lnSpc>
              <a:spcBef>
                <a:spcPts val="0"/>
              </a:spcBef>
              <a:spcAft>
                <a:spcPts val="0"/>
              </a:spcAft>
              <a:buNone/>
            </a:pPr>
            <a:r>
              <a:rPr lang="en" sz="1000">
                <a:solidFill>
                  <a:schemeClr val="lt1"/>
                </a:solidFill>
                <a:latin typeface="Rubik Light"/>
                <a:ea typeface="Rubik Light"/>
                <a:cs typeface="Rubik Light"/>
                <a:sym typeface="Rubik Light"/>
              </a:rPr>
              <a:t>“The Xroad 5 has genuinely changed my life. Being back on a bicycle feels liberating, and being able to keep up with my friends has given me the necessary confidence and sense of freedom I’ve wanted over the past twelve months; it’s extended my boundaries. Fully Charged have always listened to my needs and matched them as opposed to selling me what they wanted to or had in stock. The aftercare has been fantastic, with the team in the service centre always being on hand should I need a new part or have a question relating to an accessory.”</a:t>
            </a:r>
            <a:endParaRPr sz="1000">
              <a:solidFill>
                <a:schemeClr val="lt1"/>
              </a:solidFill>
              <a:latin typeface="Rubik Light"/>
              <a:ea typeface="Rubik Light"/>
              <a:cs typeface="Rubik Light"/>
              <a:sym typeface="Rubik Light"/>
            </a:endParaRPr>
          </a:p>
        </p:txBody>
      </p:sp>
      <p:cxnSp>
        <p:nvCxnSpPr>
          <p:cNvPr id="132" name="Google Shape;132;p27"/>
          <p:cNvCxnSpPr>
            <a:stCxn id="133" idx="0"/>
          </p:cNvCxnSpPr>
          <p:nvPr/>
        </p:nvCxnSpPr>
        <p:spPr>
          <a:xfrm rot="10800000">
            <a:off x="5033100" y="3600450"/>
            <a:ext cx="0" cy="306900"/>
          </a:xfrm>
          <a:prstGeom prst="straightConnector1">
            <a:avLst/>
          </a:prstGeom>
          <a:noFill/>
          <a:ln cap="flat" cmpd="sng" w="9525">
            <a:solidFill>
              <a:srgbClr val="00D160"/>
            </a:solidFill>
            <a:prstDash val="solid"/>
            <a:round/>
            <a:headEnd len="med" w="med" type="none"/>
            <a:tailEnd len="med" w="med" type="none"/>
          </a:ln>
        </p:spPr>
      </p:cxnSp>
      <p:pic>
        <p:nvPicPr>
          <p:cNvPr id="134" name="Google Shape;134;p27"/>
          <p:cNvPicPr preferRelativeResize="0"/>
          <p:nvPr/>
        </p:nvPicPr>
        <p:blipFill>
          <a:blip r:embed="rId3">
            <a:alphaModFix/>
          </a:blip>
          <a:stretch>
            <a:fillRect/>
          </a:stretch>
        </p:blipFill>
        <p:spPr>
          <a:xfrm>
            <a:off x="7969648" y="4766058"/>
            <a:ext cx="644950" cy="235683"/>
          </a:xfrm>
          <a:prstGeom prst="rect">
            <a:avLst/>
          </a:prstGeom>
          <a:noFill/>
          <a:ln>
            <a:noFill/>
          </a:ln>
        </p:spPr>
      </p:pic>
      <p:pic>
        <p:nvPicPr>
          <p:cNvPr id="135" name="Google Shape;135;p27"/>
          <p:cNvPicPr preferRelativeResize="0"/>
          <p:nvPr/>
        </p:nvPicPr>
        <p:blipFill>
          <a:blip r:embed="rId4">
            <a:alphaModFix/>
          </a:blip>
          <a:stretch>
            <a:fillRect/>
          </a:stretch>
        </p:blipFill>
        <p:spPr>
          <a:xfrm>
            <a:off x="-992400" y="-22725"/>
            <a:ext cx="5188949" cy="51889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39" name="Shape 139"/>
        <p:cNvGrpSpPr/>
        <p:nvPr/>
      </p:nvGrpSpPr>
      <p:grpSpPr>
        <a:xfrm>
          <a:off x="0" y="0"/>
          <a:ext cx="0" cy="0"/>
          <a:chOff x="0" y="0"/>
          <a:chExt cx="0" cy="0"/>
        </a:xfrm>
      </p:grpSpPr>
      <p:sp>
        <p:nvSpPr>
          <p:cNvPr id="140" name="Google Shape;140;p28"/>
          <p:cNvSpPr txBox="1"/>
          <p:nvPr/>
        </p:nvSpPr>
        <p:spPr>
          <a:xfrm>
            <a:off x="4913775" y="3979125"/>
            <a:ext cx="2131800" cy="284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000">
                <a:solidFill>
                  <a:schemeClr val="accent1"/>
                </a:solidFill>
                <a:latin typeface="Rubik Medium"/>
                <a:ea typeface="Rubik Medium"/>
                <a:cs typeface="Rubik Medium"/>
                <a:sym typeface="Rubik Medium"/>
              </a:rPr>
              <a:t>Emma Simpson</a:t>
            </a:r>
            <a:endParaRPr sz="900">
              <a:solidFill>
                <a:schemeClr val="accent1"/>
              </a:solidFill>
              <a:latin typeface="Rubik"/>
              <a:ea typeface="Rubik"/>
              <a:cs typeface="Rubik"/>
              <a:sym typeface="Rubik"/>
            </a:endParaRPr>
          </a:p>
          <a:p>
            <a:pPr indent="0" lvl="0" marL="0" rtl="0" algn="l">
              <a:lnSpc>
                <a:spcPct val="115000"/>
              </a:lnSpc>
              <a:spcBef>
                <a:spcPts val="0"/>
              </a:spcBef>
              <a:spcAft>
                <a:spcPts val="0"/>
              </a:spcAft>
              <a:buNone/>
            </a:pPr>
            <a:r>
              <a:rPr lang="en" sz="700">
                <a:solidFill>
                  <a:schemeClr val="lt2"/>
                </a:solidFill>
                <a:latin typeface="Rubik"/>
                <a:ea typeface="Rubik"/>
                <a:cs typeface="Rubik"/>
                <a:sym typeface="Rubik"/>
              </a:rPr>
              <a:t>RIDES A MOUSTACHE</a:t>
            </a:r>
            <a:r>
              <a:rPr lang="en" sz="700">
                <a:latin typeface="Rubik"/>
                <a:ea typeface="Rubik"/>
                <a:cs typeface="Rubik"/>
                <a:sym typeface="Rubik"/>
              </a:rPr>
              <a:t> </a:t>
            </a:r>
            <a:r>
              <a:rPr lang="en" sz="700">
                <a:solidFill>
                  <a:schemeClr val="lt1"/>
                </a:solidFill>
                <a:latin typeface="Rubik"/>
                <a:ea typeface="Rubik"/>
                <a:cs typeface="Rubik"/>
                <a:sym typeface="Rubik"/>
              </a:rPr>
              <a:t>LUNDI 27.1</a:t>
            </a:r>
            <a:endParaRPr sz="700">
              <a:solidFill>
                <a:schemeClr val="lt1"/>
              </a:solidFill>
              <a:latin typeface="Rubik"/>
              <a:ea typeface="Rubik"/>
              <a:cs typeface="Rubik"/>
              <a:sym typeface="Rubik"/>
            </a:endParaRPr>
          </a:p>
        </p:txBody>
      </p:sp>
      <p:sp>
        <p:nvSpPr>
          <p:cNvPr id="141" name="Google Shape;141;p28"/>
          <p:cNvSpPr txBox="1"/>
          <p:nvPr/>
        </p:nvSpPr>
        <p:spPr>
          <a:xfrm>
            <a:off x="4767900" y="876250"/>
            <a:ext cx="3291900" cy="2716800"/>
          </a:xfrm>
          <a:prstGeom prst="rect">
            <a:avLst/>
          </a:prstGeom>
          <a:noFill/>
          <a:ln cap="flat" cmpd="sng" w="9525">
            <a:solidFill>
              <a:srgbClr val="00D160"/>
            </a:solidFill>
            <a:prstDash val="solid"/>
            <a:round/>
            <a:headEnd len="sm" w="sm" type="none"/>
            <a:tailEnd len="sm" w="sm" type="none"/>
          </a:ln>
        </p:spPr>
        <p:txBody>
          <a:bodyPr anchorCtr="0" anchor="t" bIns="274300" lIns="274300" spcFirstLastPara="1" rIns="274300" wrap="square" tIns="274300">
            <a:noAutofit/>
          </a:bodyPr>
          <a:lstStyle/>
          <a:p>
            <a:pPr indent="0" lvl="0" marL="0" rtl="0" algn="l">
              <a:lnSpc>
                <a:spcPct val="120000"/>
              </a:lnSpc>
              <a:spcBef>
                <a:spcPts val="0"/>
              </a:spcBef>
              <a:spcAft>
                <a:spcPts val="0"/>
              </a:spcAft>
              <a:buNone/>
            </a:pPr>
            <a:r>
              <a:rPr i="1" lang="en" sz="1000">
                <a:solidFill>
                  <a:schemeClr val="lt1"/>
                </a:solidFill>
                <a:latin typeface="Rubik Light"/>
                <a:ea typeface="Rubik Light"/>
                <a:cs typeface="Rubik Light"/>
                <a:sym typeface="Rubik Light"/>
              </a:rPr>
              <a:t>“I am a 50 year old cycling newbie who was intimidated by cycling in London. I wanted an easy, step-through, raised handlebar bike that was bullet proof and made me feel comfortable and safe in urban environments. In the summer the race was on to get a bike and my neighbour recommended Fully Charged. They very kindly let me try the bike over the weekend so I could assess if I could do my journey to work without problems. I have surprisingly enjoyed my riding experience to and from work and now feel safe when on the roads.”</a:t>
            </a:r>
            <a:endParaRPr sz="1000">
              <a:solidFill>
                <a:schemeClr val="lt1"/>
              </a:solidFill>
              <a:latin typeface="Rubik Light"/>
              <a:ea typeface="Rubik Light"/>
              <a:cs typeface="Rubik Light"/>
              <a:sym typeface="Rubik Light"/>
            </a:endParaRPr>
          </a:p>
        </p:txBody>
      </p:sp>
      <p:cxnSp>
        <p:nvCxnSpPr>
          <p:cNvPr id="142" name="Google Shape;142;p28"/>
          <p:cNvCxnSpPr>
            <a:stCxn id="143" idx="0"/>
          </p:cNvCxnSpPr>
          <p:nvPr/>
        </p:nvCxnSpPr>
        <p:spPr>
          <a:xfrm rot="10800000">
            <a:off x="5033100" y="3595350"/>
            <a:ext cx="0" cy="312000"/>
          </a:xfrm>
          <a:prstGeom prst="straightConnector1">
            <a:avLst/>
          </a:prstGeom>
          <a:noFill/>
          <a:ln cap="flat" cmpd="sng" w="9525">
            <a:solidFill>
              <a:srgbClr val="00D160"/>
            </a:solidFill>
            <a:prstDash val="solid"/>
            <a:round/>
            <a:headEnd len="med" w="med" type="none"/>
            <a:tailEnd len="med" w="med" type="none"/>
          </a:ln>
        </p:spPr>
      </p:cxnSp>
      <p:pic>
        <p:nvPicPr>
          <p:cNvPr id="144" name="Google Shape;144;p28"/>
          <p:cNvPicPr preferRelativeResize="0"/>
          <p:nvPr/>
        </p:nvPicPr>
        <p:blipFill>
          <a:blip r:embed="rId3">
            <a:alphaModFix/>
          </a:blip>
          <a:stretch>
            <a:fillRect/>
          </a:stretch>
        </p:blipFill>
        <p:spPr>
          <a:xfrm>
            <a:off x="7969648" y="4766058"/>
            <a:ext cx="644950" cy="235683"/>
          </a:xfrm>
          <a:prstGeom prst="rect">
            <a:avLst/>
          </a:prstGeom>
          <a:noFill/>
          <a:ln>
            <a:noFill/>
          </a:ln>
        </p:spPr>
      </p:pic>
      <p:sp>
        <p:nvSpPr>
          <p:cNvPr id="145" name="Google Shape;145;p28"/>
          <p:cNvSpPr txBox="1"/>
          <p:nvPr/>
        </p:nvSpPr>
        <p:spPr>
          <a:xfrm>
            <a:off x="1271950" y="1819000"/>
            <a:ext cx="1752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ubik"/>
                <a:ea typeface="Rubik"/>
                <a:cs typeface="Rubik"/>
                <a:sym typeface="Rubik"/>
              </a:rPr>
              <a:t>Need emma simpson image please!</a:t>
            </a:r>
            <a:endParaRPr>
              <a:latin typeface="Rubik"/>
              <a:ea typeface="Rubik"/>
              <a:cs typeface="Rubik"/>
              <a:sym typeface="Rubik"/>
            </a:endParaRPr>
          </a:p>
        </p:txBody>
      </p:sp>
      <p:pic>
        <p:nvPicPr>
          <p:cNvPr id="146" name="Google Shape;146;p28"/>
          <p:cNvPicPr preferRelativeResize="0"/>
          <p:nvPr/>
        </p:nvPicPr>
        <p:blipFill>
          <a:blip r:embed="rId4">
            <a:alphaModFix/>
          </a:blip>
          <a:stretch>
            <a:fillRect/>
          </a:stretch>
        </p:blipFill>
        <p:spPr>
          <a:xfrm>
            <a:off x="-6" y="0"/>
            <a:ext cx="3428163"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9"/>
          <p:cNvPicPr preferRelativeResize="0"/>
          <p:nvPr/>
        </p:nvPicPr>
        <p:blipFill>
          <a:blip r:embed="rId3">
            <a:alphaModFix/>
          </a:blip>
          <a:stretch>
            <a:fillRect/>
          </a:stretch>
        </p:blipFill>
        <p:spPr>
          <a:xfrm>
            <a:off x="0" y="-2808250"/>
            <a:ext cx="6178526" cy="7940774"/>
          </a:xfrm>
          <a:prstGeom prst="rect">
            <a:avLst/>
          </a:prstGeom>
          <a:noFill/>
          <a:ln>
            <a:noFill/>
          </a:ln>
        </p:spPr>
      </p:pic>
      <p:sp>
        <p:nvSpPr>
          <p:cNvPr id="152" name="Google Shape;152;p29"/>
          <p:cNvSpPr txBox="1"/>
          <p:nvPr>
            <p:ph type="title"/>
          </p:nvPr>
        </p:nvSpPr>
        <p:spPr>
          <a:xfrm>
            <a:off x="571500" y="-506850"/>
            <a:ext cx="4051800" cy="4183800"/>
          </a:xfrm>
          <a:prstGeom prst="rect">
            <a:avLst/>
          </a:prstGeom>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t>WHY NOT TO BUY A MOUSTACHE?</a:t>
            </a:r>
            <a:endParaRPr/>
          </a:p>
        </p:txBody>
      </p:sp>
      <p:pic>
        <p:nvPicPr>
          <p:cNvPr id="153" name="Google Shape;153;p29"/>
          <p:cNvPicPr preferRelativeResize="0"/>
          <p:nvPr/>
        </p:nvPicPr>
        <p:blipFill rotWithShape="1">
          <a:blip r:embed="rId4">
            <a:alphaModFix/>
          </a:blip>
          <a:srcRect b="0" l="0" r="77903" t="0"/>
          <a:stretch/>
        </p:blipFill>
        <p:spPr>
          <a:xfrm>
            <a:off x="8501366" y="146750"/>
            <a:ext cx="509374" cy="415725"/>
          </a:xfrm>
          <a:prstGeom prst="rect">
            <a:avLst/>
          </a:prstGeom>
          <a:noFill/>
          <a:ln>
            <a:noFill/>
          </a:ln>
        </p:spPr>
      </p:pic>
      <p:sp>
        <p:nvSpPr>
          <p:cNvPr id="154" name="Google Shape;154;p29"/>
          <p:cNvSpPr/>
          <p:nvPr/>
        </p:nvSpPr>
        <p:spPr>
          <a:xfrm>
            <a:off x="4835150" y="-8250"/>
            <a:ext cx="5653800" cy="5160000"/>
          </a:xfrm>
          <a:prstGeom prst="parallelogram">
            <a:avLst>
              <a:gd fmla="val 25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9"/>
          <p:cNvSpPr txBox="1"/>
          <p:nvPr/>
        </p:nvSpPr>
        <p:spPr>
          <a:xfrm>
            <a:off x="6128715" y="3215419"/>
            <a:ext cx="29208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lt1"/>
                </a:solidFill>
                <a:latin typeface="Rubik Light"/>
                <a:ea typeface="Rubik Light"/>
                <a:cs typeface="Rubik Light"/>
                <a:sym typeface="Rubik Light"/>
              </a:rPr>
              <a:t>I’m happy on my couch</a:t>
            </a:r>
            <a:endParaRPr sz="1100">
              <a:solidFill>
                <a:schemeClr val="lt1"/>
              </a:solidFill>
              <a:latin typeface="Rubik Light"/>
              <a:ea typeface="Rubik Light"/>
              <a:cs typeface="Rubik Light"/>
              <a:sym typeface="Rubik Light"/>
            </a:endParaRPr>
          </a:p>
        </p:txBody>
      </p:sp>
      <p:sp>
        <p:nvSpPr>
          <p:cNvPr id="156" name="Google Shape;156;p29"/>
          <p:cNvSpPr txBox="1"/>
          <p:nvPr/>
        </p:nvSpPr>
        <p:spPr>
          <a:xfrm>
            <a:off x="6281238" y="2308935"/>
            <a:ext cx="3213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lt1"/>
                </a:solidFill>
                <a:latin typeface="Rubik Light"/>
                <a:ea typeface="Rubik Light"/>
                <a:cs typeface="Rubik Light"/>
                <a:sym typeface="Rubik Light"/>
              </a:rPr>
              <a:t>I am happy with the second best</a:t>
            </a:r>
            <a:endParaRPr sz="1100">
              <a:solidFill>
                <a:schemeClr val="lt1"/>
              </a:solidFill>
              <a:latin typeface="Rubik Light"/>
              <a:ea typeface="Rubik Light"/>
              <a:cs typeface="Rubik Light"/>
              <a:sym typeface="Rubik Light"/>
            </a:endParaRPr>
          </a:p>
        </p:txBody>
      </p:sp>
      <p:sp>
        <p:nvSpPr>
          <p:cNvPr id="157" name="Google Shape;157;p29"/>
          <p:cNvSpPr txBox="1"/>
          <p:nvPr/>
        </p:nvSpPr>
        <p:spPr>
          <a:xfrm>
            <a:off x="5794800" y="3217969"/>
            <a:ext cx="2634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00D160"/>
                </a:solidFill>
                <a:latin typeface="Rubik SemiBold"/>
                <a:ea typeface="Rubik SemiBold"/>
                <a:cs typeface="Rubik SemiBold"/>
                <a:sym typeface="Rubik SemiBold"/>
              </a:rPr>
              <a:t>X</a:t>
            </a:r>
            <a:endParaRPr sz="1100">
              <a:solidFill>
                <a:srgbClr val="00D160"/>
              </a:solidFill>
              <a:latin typeface="Rubik SemiBold"/>
              <a:ea typeface="Rubik SemiBold"/>
              <a:cs typeface="Rubik SemiBold"/>
              <a:sym typeface="Rubik SemiBold"/>
            </a:endParaRPr>
          </a:p>
        </p:txBody>
      </p:sp>
      <p:sp>
        <p:nvSpPr>
          <p:cNvPr id="158" name="Google Shape;158;p29"/>
          <p:cNvSpPr txBox="1"/>
          <p:nvPr/>
        </p:nvSpPr>
        <p:spPr>
          <a:xfrm>
            <a:off x="6178529" y="2659650"/>
            <a:ext cx="28212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lt1"/>
                </a:solidFill>
                <a:latin typeface="Rubik Light"/>
                <a:ea typeface="Rubik Light"/>
                <a:cs typeface="Rubik Light"/>
                <a:sym typeface="Rubik Light"/>
              </a:rPr>
              <a:t>I don’t really like cycling, I just want to get from A to B</a:t>
            </a:r>
            <a:endParaRPr sz="1100">
              <a:solidFill>
                <a:schemeClr val="lt1"/>
              </a:solidFill>
              <a:latin typeface="Rubik Light"/>
              <a:ea typeface="Rubik Light"/>
              <a:cs typeface="Rubik Light"/>
              <a:sym typeface="Rubik Light"/>
            </a:endParaRPr>
          </a:p>
        </p:txBody>
      </p:sp>
      <p:sp>
        <p:nvSpPr>
          <p:cNvPr id="159" name="Google Shape;159;p29"/>
          <p:cNvSpPr txBox="1"/>
          <p:nvPr/>
        </p:nvSpPr>
        <p:spPr>
          <a:xfrm>
            <a:off x="6394975" y="1835075"/>
            <a:ext cx="3459000" cy="3540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 sz="1100">
                <a:solidFill>
                  <a:schemeClr val="lt1"/>
                </a:solidFill>
                <a:latin typeface="Rubik Light"/>
                <a:ea typeface="Rubik Light"/>
                <a:cs typeface="Rubik Light"/>
                <a:sym typeface="Rubik Light"/>
              </a:rPr>
              <a:t>I don’t like quality, I prefer cheaply made products</a:t>
            </a:r>
            <a:endParaRPr sz="1100">
              <a:solidFill>
                <a:schemeClr val="lt1"/>
              </a:solidFill>
              <a:latin typeface="Rubik Light"/>
              <a:ea typeface="Rubik Light"/>
              <a:cs typeface="Rubik Light"/>
              <a:sym typeface="Rubik Light"/>
            </a:endParaRPr>
          </a:p>
        </p:txBody>
      </p:sp>
      <p:sp>
        <p:nvSpPr>
          <p:cNvPr id="160" name="Google Shape;160;p29"/>
          <p:cNvSpPr txBox="1"/>
          <p:nvPr/>
        </p:nvSpPr>
        <p:spPr>
          <a:xfrm>
            <a:off x="5915126" y="2757000"/>
            <a:ext cx="2634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00D160"/>
                </a:solidFill>
                <a:latin typeface="Rubik SemiBold"/>
                <a:ea typeface="Rubik SemiBold"/>
                <a:cs typeface="Rubik SemiBold"/>
                <a:sym typeface="Rubik SemiBold"/>
              </a:rPr>
              <a:t>X</a:t>
            </a:r>
            <a:endParaRPr sz="1100">
              <a:solidFill>
                <a:srgbClr val="00D160"/>
              </a:solidFill>
              <a:latin typeface="Rubik SemiBold"/>
              <a:ea typeface="Rubik SemiBold"/>
              <a:cs typeface="Rubik SemiBold"/>
              <a:sym typeface="Rubik SemiBold"/>
            </a:endParaRPr>
          </a:p>
        </p:txBody>
      </p:sp>
      <p:sp>
        <p:nvSpPr>
          <p:cNvPr id="161" name="Google Shape;161;p29"/>
          <p:cNvSpPr txBox="1"/>
          <p:nvPr/>
        </p:nvSpPr>
        <p:spPr>
          <a:xfrm>
            <a:off x="6029540" y="2298565"/>
            <a:ext cx="2517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00D160"/>
                </a:solidFill>
                <a:latin typeface="Rubik SemiBold"/>
                <a:ea typeface="Rubik SemiBold"/>
                <a:cs typeface="Rubik SemiBold"/>
                <a:sym typeface="Rubik SemiBold"/>
              </a:rPr>
              <a:t>X</a:t>
            </a:r>
            <a:endParaRPr sz="1100">
              <a:solidFill>
                <a:srgbClr val="00D160"/>
              </a:solidFill>
              <a:latin typeface="Rubik SemiBold"/>
              <a:ea typeface="Rubik SemiBold"/>
              <a:cs typeface="Rubik SemiBold"/>
              <a:sym typeface="Rubik SemiBold"/>
            </a:endParaRPr>
          </a:p>
        </p:txBody>
      </p:sp>
      <p:sp>
        <p:nvSpPr>
          <p:cNvPr id="162" name="Google Shape;162;p29"/>
          <p:cNvSpPr txBox="1"/>
          <p:nvPr/>
        </p:nvSpPr>
        <p:spPr>
          <a:xfrm>
            <a:off x="6162416" y="1835063"/>
            <a:ext cx="2646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00D160"/>
                </a:solidFill>
                <a:latin typeface="Rubik SemiBold"/>
                <a:ea typeface="Rubik SemiBold"/>
                <a:cs typeface="Rubik SemiBold"/>
                <a:sym typeface="Rubik SemiBold"/>
              </a:rPr>
              <a:t>X</a:t>
            </a:r>
            <a:endParaRPr sz="1100">
              <a:solidFill>
                <a:srgbClr val="00D160"/>
              </a:solidFill>
              <a:latin typeface="Rubik SemiBold"/>
              <a:ea typeface="Rubik SemiBold"/>
              <a:cs typeface="Rubik SemiBold"/>
              <a:sym typeface="Rubik SemiBold"/>
            </a:endParaRPr>
          </a:p>
        </p:txBody>
      </p:sp>
      <p:pic>
        <p:nvPicPr>
          <p:cNvPr id="163" name="Google Shape;163;p29"/>
          <p:cNvPicPr preferRelativeResize="0"/>
          <p:nvPr/>
        </p:nvPicPr>
        <p:blipFill>
          <a:blip r:embed="rId5">
            <a:alphaModFix/>
          </a:blip>
          <a:stretch>
            <a:fillRect/>
          </a:stretch>
        </p:blipFill>
        <p:spPr>
          <a:xfrm>
            <a:off x="8781300" y="4780795"/>
            <a:ext cx="210312" cy="210312"/>
          </a:xfrm>
          <a:prstGeom prst="rect">
            <a:avLst/>
          </a:prstGeom>
          <a:noFill/>
          <a:ln>
            <a:noFill/>
          </a:ln>
        </p:spPr>
      </p:pic>
      <p:pic>
        <p:nvPicPr>
          <p:cNvPr id="164" name="Google Shape;164;p29"/>
          <p:cNvPicPr preferRelativeResize="0"/>
          <p:nvPr/>
        </p:nvPicPr>
        <p:blipFill>
          <a:blip r:embed="rId6">
            <a:alphaModFix/>
          </a:blip>
          <a:stretch>
            <a:fillRect/>
          </a:stretch>
        </p:blipFill>
        <p:spPr>
          <a:xfrm>
            <a:off x="7969648" y="4766058"/>
            <a:ext cx="644950" cy="235683"/>
          </a:xfrm>
          <a:prstGeom prst="rect">
            <a:avLst/>
          </a:prstGeom>
          <a:noFill/>
          <a:ln>
            <a:noFill/>
          </a:ln>
        </p:spPr>
      </p:pic>
      <p:sp>
        <p:nvSpPr>
          <p:cNvPr id="165" name="Google Shape;165;p29"/>
          <p:cNvSpPr txBox="1"/>
          <p:nvPr/>
        </p:nvSpPr>
        <p:spPr>
          <a:xfrm>
            <a:off x="6266775" y="1207725"/>
            <a:ext cx="22347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1100">
                <a:solidFill>
                  <a:srgbClr val="00D160"/>
                </a:solidFill>
                <a:latin typeface="Rubik SemiBold"/>
                <a:ea typeface="Rubik SemiBold"/>
                <a:cs typeface="Rubik SemiBold"/>
                <a:sym typeface="Rubik SemiBold"/>
              </a:rPr>
              <a:t>Moustache bikes are not for this type of person:</a:t>
            </a:r>
            <a:endParaRPr sz="1100">
              <a:solidFill>
                <a:schemeClr val="lt1"/>
              </a:solidFill>
              <a:latin typeface="Rubik SemiBold"/>
              <a:ea typeface="Rubik SemiBold"/>
              <a:cs typeface="Rubik SemiBold"/>
              <a:sym typeface="Rubik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30"/>
          <p:cNvPicPr preferRelativeResize="0"/>
          <p:nvPr/>
        </p:nvPicPr>
        <p:blipFill rotWithShape="1">
          <a:blip r:embed="rId3">
            <a:alphaModFix/>
          </a:blip>
          <a:srcRect b="0" l="29139" r="-2929" t="0"/>
          <a:stretch/>
        </p:blipFill>
        <p:spPr>
          <a:xfrm>
            <a:off x="5153250" y="0"/>
            <a:ext cx="5694300" cy="5143500"/>
          </a:xfrm>
          <a:prstGeom prst="parallelogram">
            <a:avLst>
              <a:gd fmla="val 25000" name="adj"/>
            </a:avLst>
          </a:prstGeom>
          <a:noFill/>
          <a:ln>
            <a:noFill/>
          </a:ln>
        </p:spPr>
      </p:pic>
      <p:sp>
        <p:nvSpPr>
          <p:cNvPr id="171" name="Google Shape;171;p30"/>
          <p:cNvSpPr txBox="1"/>
          <p:nvPr/>
        </p:nvSpPr>
        <p:spPr>
          <a:xfrm>
            <a:off x="513450" y="1286100"/>
            <a:ext cx="4639800" cy="241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accent1"/>
                </a:solidFill>
                <a:latin typeface="Rubik SemiBold"/>
                <a:ea typeface="Rubik SemiBold"/>
                <a:cs typeface="Rubik SemiBold"/>
                <a:sym typeface="Rubik SemiBold"/>
              </a:rPr>
              <a:t>In all seriousness, there aren’t many reasons as to why you shouldn’t buy a Moustache, but possibly our biggest question is surrounding how people haven’t heard of them in comparison to other more recognised bike manufacturers, like Trek, Giant, Specialised and Cannondale… </a:t>
            </a:r>
            <a:endParaRPr sz="900">
              <a:solidFill>
                <a:schemeClr val="accent1"/>
              </a:solidFill>
              <a:latin typeface="Rubik SemiBold"/>
              <a:ea typeface="Rubik SemiBold"/>
              <a:cs typeface="Rubik SemiBold"/>
              <a:sym typeface="Rubik SemiBold"/>
            </a:endParaRPr>
          </a:p>
          <a:p>
            <a:pPr indent="0" lvl="0" marL="0" rtl="0" algn="l">
              <a:lnSpc>
                <a:spcPct val="115000"/>
              </a:lnSpc>
              <a:spcBef>
                <a:spcPts val="0"/>
              </a:spcBef>
              <a:spcAft>
                <a:spcPts val="0"/>
              </a:spcAft>
              <a:buNone/>
            </a:pPr>
            <a:r>
              <a:t/>
            </a:r>
            <a:endParaRPr sz="900">
              <a:latin typeface="Rubik"/>
              <a:ea typeface="Rubik"/>
              <a:cs typeface="Rubik"/>
              <a:sym typeface="Rubik"/>
            </a:endParaRPr>
          </a:p>
          <a:p>
            <a:pPr indent="0" lvl="0" marL="0" rtl="0" algn="l">
              <a:lnSpc>
                <a:spcPct val="115000"/>
              </a:lnSpc>
              <a:spcBef>
                <a:spcPts val="0"/>
              </a:spcBef>
              <a:spcAft>
                <a:spcPts val="0"/>
              </a:spcAft>
              <a:buNone/>
            </a:pPr>
            <a:r>
              <a:rPr lang="en" sz="900">
                <a:latin typeface="Rubik"/>
                <a:ea typeface="Rubik"/>
                <a:cs typeface="Rubik"/>
                <a:sym typeface="Rubik"/>
              </a:rPr>
              <a:t>As an eBike only manufacturer, and a complete specialist, </a:t>
            </a:r>
            <a:r>
              <a:rPr lang="en" sz="900">
                <a:latin typeface="Rubik Medium"/>
                <a:ea typeface="Rubik Medium"/>
                <a:cs typeface="Rubik Medium"/>
                <a:sym typeface="Rubik Medium"/>
              </a:rPr>
              <a:t>Moustache is seen as one of the pioneers in this space</a:t>
            </a:r>
            <a:r>
              <a:rPr lang="en" sz="900">
                <a:latin typeface="Rubik"/>
                <a:ea typeface="Rubik"/>
                <a:cs typeface="Rubik"/>
                <a:sym typeface="Rubik"/>
              </a:rPr>
              <a:t>. With </a:t>
            </a:r>
            <a:r>
              <a:rPr lang="en" sz="900">
                <a:latin typeface="Rubik Medium"/>
                <a:ea typeface="Rubik Medium"/>
                <a:cs typeface="Rubik Medium"/>
                <a:sym typeface="Rubik Medium"/>
              </a:rPr>
              <a:t>only 100 employees that operate out of their factory in Vosges, France, Moustache’s primary focus is on their product.</a:t>
            </a:r>
            <a:endParaRPr sz="9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900">
              <a:latin typeface="Rubik"/>
              <a:ea typeface="Rubik"/>
              <a:cs typeface="Rubik"/>
              <a:sym typeface="Rubik"/>
            </a:endParaRPr>
          </a:p>
          <a:p>
            <a:pPr indent="0" lvl="0" marL="0" rtl="0" algn="l">
              <a:lnSpc>
                <a:spcPct val="115000"/>
              </a:lnSpc>
              <a:spcBef>
                <a:spcPts val="0"/>
              </a:spcBef>
              <a:spcAft>
                <a:spcPts val="0"/>
              </a:spcAft>
              <a:buNone/>
            </a:pPr>
            <a:r>
              <a:rPr lang="en" sz="900">
                <a:latin typeface="Rubik Medium"/>
                <a:ea typeface="Rubik Medium"/>
                <a:cs typeface="Rubik Medium"/>
                <a:sym typeface="Rubik Medium"/>
              </a:rPr>
              <a:t>They do not have the marketing arm that other far more established brands have, and so their dealers, most notably us, are left to spread the word as to how great this brand truly is!</a:t>
            </a:r>
            <a:endParaRPr sz="1000">
              <a:solidFill>
                <a:schemeClr val="dk1"/>
              </a:solidFill>
              <a:latin typeface="Rubik Medium"/>
              <a:ea typeface="Rubik Medium"/>
              <a:cs typeface="Rubik Medium"/>
              <a:sym typeface="Rubik Medium"/>
            </a:endParaRPr>
          </a:p>
        </p:txBody>
      </p:sp>
      <p:pic>
        <p:nvPicPr>
          <p:cNvPr id="172" name="Google Shape;172;p30"/>
          <p:cNvPicPr preferRelativeResize="0"/>
          <p:nvPr/>
        </p:nvPicPr>
        <p:blipFill>
          <a:blip r:embed="rId4">
            <a:alphaModFix/>
          </a:blip>
          <a:stretch>
            <a:fillRect/>
          </a:stretch>
        </p:blipFill>
        <p:spPr>
          <a:xfrm>
            <a:off x="8781300" y="4780795"/>
            <a:ext cx="210312" cy="210312"/>
          </a:xfrm>
          <a:prstGeom prst="rect">
            <a:avLst/>
          </a:prstGeom>
          <a:noFill/>
          <a:ln>
            <a:noFill/>
          </a:ln>
        </p:spPr>
      </p:pic>
      <p:pic>
        <p:nvPicPr>
          <p:cNvPr id="173" name="Google Shape;173;p30"/>
          <p:cNvPicPr preferRelativeResize="0"/>
          <p:nvPr/>
        </p:nvPicPr>
        <p:blipFill>
          <a:blip r:embed="rId5">
            <a:alphaModFix/>
          </a:blip>
          <a:stretch>
            <a:fillRect/>
          </a:stretch>
        </p:blipFill>
        <p:spPr>
          <a:xfrm>
            <a:off x="7969648" y="4766058"/>
            <a:ext cx="644950" cy="23568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1"/>
          <p:cNvSpPr txBox="1"/>
          <p:nvPr>
            <p:ph idx="4294967295" type="body"/>
          </p:nvPr>
        </p:nvSpPr>
        <p:spPr>
          <a:xfrm>
            <a:off x="4622775" y="781975"/>
            <a:ext cx="3991800" cy="12930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1200"/>
              </a:spcAft>
              <a:buNone/>
            </a:pPr>
            <a:r>
              <a:rPr i="1" lang="en" sz="2400">
                <a:solidFill>
                  <a:schemeClr val="accent1"/>
                </a:solidFill>
              </a:rPr>
              <a:t>WHAT SHOULD I LOOK FOR WHEN BUYING A MOUSTACHE?</a:t>
            </a:r>
            <a:endParaRPr sz="1000">
              <a:solidFill>
                <a:schemeClr val="lt1"/>
              </a:solidFill>
              <a:latin typeface="Rubik Light"/>
              <a:ea typeface="Rubik Light"/>
              <a:cs typeface="Rubik Light"/>
              <a:sym typeface="Rubik Light"/>
            </a:endParaRPr>
          </a:p>
        </p:txBody>
      </p:sp>
      <p:sp>
        <p:nvSpPr>
          <p:cNvPr id="179" name="Google Shape;179;p31"/>
          <p:cNvSpPr txBox="1"/>
          <p:nvPr/>
        </p:nvSpPr>
        <p:spPr>
          <a:xfrm>
            <a:off x="4622775" y="2134775"/>
            <a:ext cx="3949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000">
                <a:solidFill>
                  <a:schemeClr val="lt1"/>
                </a:solidFill>
                <a:latin typeface="Rubik Light"/>
                <a:ea typeface="Rubik Light"/>
                <a:cs typeface="Rubik Light"/>
                <a:sym typeface="Rubik Light"/>
              </a:rPr>
              <a:t>A</a:t>
            </a:r>
            <a:r>
              <a:rPr b="1" lang="en" sz="1000">
                <a:solidFill>
                  <a:schemeClr val="lt1"/>
                </a:solidFill>
                <a:latin typeface="Rubik"/>
                <a:ea typeface="Rubik"/>
                <a:cs typeface="Rubik"/>
                <a:sym typeface="Rubik"/>
              </a:rPr>
              <a:t>s the UK’s largest dealer of Moustache</a:t>
            </a:r>
            <a:r>
              <a:rPr lang="en" sz="1000">
                <a:solidFill>
                  <a:schemeClr val="lt1"/>
                </a:solidFill>
                <a:latin typeface="Rubik Light"/>
                <a:ea typeface="Rubik Light"/>
                <a:cs typeface="Rubik Light"/>
                <a:sym typeface="Rubik Light"/>
              </a:rPr>
              <a:t>, we are proud to have a wide variety of in-stock bikes, available across the whole of the Moustache family.</a:t>
            </a:r>
            <a:endParaRPr>
              <a:latin typeface="Rubik"/>
              <a:ea typeface="Rubik"/>
              <a:cs typeface="Rubik"/>
              <a:sym typeface="Rubik"/>
            </a:endParaRPr>
          </a:p>
        </p:txBody>
      </p:sp>
      <p:pic>
        <p:nvPicPr>
          <p:cNvPr id="180" name="Google Shape;180;p31"/>
          <p:cNvPicPr preferRelativeResize="0"/>
          <p:nvPr/>
        </p:nvPicPr>
        <p:blipFill>
          <a:blip r:embed="rId3">
            <a:alphaModFix/>
          </a:blip>
          <a:stretch>
            <a:fillRect/>
          </a:stretch>
        </p:blipFill>
        <p:spPr>
          <a:xfrm>
            <a:off x="7969648" y="4766058"/>
            <a:ext cx="644950" cy="235683"/>
          </a:xfrm>
          <a:prstGeom prst="rect">
            <a:avLst/>
          </a:prstGeom>
          <a:noFill/>
          <a:ln>
            <a:noFill/>
          </a:ln>
        </p:spPr>
      </p:pic>
      <p:pic>
        <p:nvPicPr>
          <p:cNvPr id="181" name="Google Shape;181;p31"/>
          <p:cNvPicPr preferRelativeResize="0"/>
          <p:nvPr/>
        </p:nvPicPr>
        <p:blipFill rotWithShape="1">
          <a:blip r:embed="rId4">
            <a:alphaModFix/>
          </a:blip>
          <a:srcRect b="0" l="1427" r="1437" t="0"/>
          <a:stretch/>
        </p:blipFill>
        <p:spPr>
          <a:xfrm>
            <a:off x="2770150" y="0"/>
            <a:ext cx="1527300" cy="1048200"/>
          </a:xfrm>
          <a:prstGeom prst="round2SameRect">
            <a:avLst>
              <a:gd fmla="val 0" name="adj1"/>
              <a:gd fmla="val 7770" name="adj2"/>
            </a:avLst>
          </a:prstGeom>
          <a:noFill/>
          <a:ln>
            <a:noFill/>
          </a:ln>
        </p:spPr>
      </p:pic>
      <p:pic>
        <p:nvPicPr>
          <p:cNvPr id="182" name="Google Shape;182;p31"/>
          <p:cNvPicPr preferRelativeResize="0"/>
          <p:nvPr/>
        </p:nvPicPr>
        <p:blipFill rotWithShape="1">
          <a:blip r:embed="rId5">
            <a:alphaModFix/>
          </a:blip>
          <a:srcRect b="0" l="12012" r="12005" t="0"/>
          <a:stretch/>
        </p:blipFill>
        <p:spPr>
          <a:xfrm>
            <a:off x="2770150" y="3803350"/>
            <a:ext cx="1527300" cy="1340100"/>
          </a:xfrm>
          <a:prstGeom prst="round2SameRect">
            <a:avLst>
              <a:gd fmla="val 8464" name="adj1"/>
              <a:gd fmla="val 0" name="adj2"/>
            </a:avLst>
          </a:prstGeom>
          <a:noFill/>
          <a:ln>
            <a:noFill/>
          </a:ln>
        </p:spPr>
      </p:pic>
      <p:pic>
        <p:nvPicPr>
          <p:cNvPr id="183" name="Google Shape;183;p31"/>
          <p:cNvPicPr preferRelativeResize="0"/>
          <p:nvPr/>
        </p:nvPicPr>
        <p:blipFill rotWithShape="1">
          <a:blip r:embed="rId6">
            <a:alphaModFix/>
          </a:blip>
          <a:srcRect b="0" l="26697" r="27209" t="0"/>
          <a:stretch/>
        </p:blipFill>
        <p:spPr>
          <a:xfrm>
            <a:off x="2746851" y="1186951"/>
            <a:ext cx="1573900" cy="2275801"/>
          </a:xfrm>
          <a:prstGeom prst="rect">
            <a:avLst/>
          </a:prstGeom>
          <a:noFill/>
          <a:ln>
            <a:noFill/>
          </a:ln>
          <a:effectLst>
            <a:outerShdw blurRad="185738" rotWithShape="0" algn="bl" dir="5400000" dist="19050">
              <a:srgbClr val="000000">
                <a:alpha val="28000"/>
              </a:srgbClr>
            </a:outerShdw>
          </a:effectLst>
        </p:spPr>
      </p:pic>
      <p:pic>
        <p:nvPicPr>
          <p:cNvPr id="184" name="Google Shape;184;p31"/>
          <p:cNvPicPr preferRelativeResize="0"/>
          <p:nvPr/>
        </p:nvPicPr>
        <p:blipFill>
          <a:blip r:embed="rId7">
            <a:alphaModFix/>
          </a:blip>
          <a:stretch>
            <a:fillRect/>
          </a:stretch>
        </p:blipFill>
        <p:spPr>
          <a:xfrm>
            <a:off x="695650" y="2612525"/>
            <a:ext cx="1894776" cy="2368474"/>
          </a:xfrm>
          <a:prstGeom prst="rect">
            <a:avLst/>
          </a:prstGeom>
          <a:noFill/>
          <a:ln>
            <a:noFill/>
          </a:ln>
        </p:spPr>
      </p:pic>
      <p:pic>
        <p:nvPicPr>
          <p:cNvPr id="185" name="Google Shape;185;p31"/>
          <p:cNvPicPr preferRelativeResize="0"/>
          <p:nvPr/>
        </p:nvPicPr>
        <p:blipFill rotWithShape="1">
          <a:blip r:embed="rId8">
            <a:alphaModFix/>
          </a:blip>
          <a:srcRect b="0" l="44836" r="0" t="0"/>
          <a:stretch/>
        </p:blipFill>
        <p:spPr>
          <a:xfrm>
            <a:off x="791643" y="228600"/>
            <a:ext cx="1702800" cy="20574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2"/>
          <p:cNvSpPr/>
          <p:nvPr/>
        </p:nvSpPr>
        <p:spPr>
          <a:xfrm>
            <a:off x="4231601" y="2870205"/>
            <a:ext cx="594300" cy="369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2"/>
          <p:cNvSpPr/>
          <p:nvPr/>
        </p:nvSpPr>
        <p:spPr>
          <a:xfrm>
            <a:off x="6438041" y="2870205"/>
            <a:ext cx="594300" cy="369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2"/>
          <p:cNvSpPr/>
          <p:nvPr/>
        </p:nvSpPr>
        <p:spPr>
          <a:xfrm>
            <a:off x="4231601" y="839713"/>
            <a:ext cx="594300" cy="369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2"/>
          <p:cNvSpPr/>
          <p:nvPr/>
        </p:nvSpPr>
        <p:spPr>
          <a:xfrm>
            <a:off x="6438041" y="839713"/>
            <a:ext cx="594300" cy="369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2"/>
          <p:cNvSpPr/>
          <p:nvPr/>
        </p:nvSpPr>
        <p:spPr>
          <a:xfrm>
            <a:off x="2025157" y="2870205"/>
            <a:ext cx="594300" cy="369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2"/>
          <p:cNvSpPr txBox="1"/>
          <p:nvPr/>
        </p:nvSpPr>
        <p:spPr>
          <a:xfrm>
            <a:off x="361950" y="540450"/>
            <a:ext cx="27291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2000">
                <a:solidFill>
                  <a:schemeClr val="accent1"/>
                </a:solidFill>
                <a:latin typeface="Rubik Light"/>
                <a:ea typeface="Rubik Light"/>
                <a:cs typeface="Rubik Light"/>
                <a:sym typeface="Rubik Light"/>
              </a:rPr>
              <a:t>OUR SIX</a:t>
            </a:r>
            <a:endParaRPr i="1" sz="2000">
              <a:solidFill>
                <a:schemeClr val="accent1"/>
              </a:solidFill>
              <a:latin typeface="Rubik Light"/>
              <a:ea typeface="Rubik Light"/>
              <a:cs typeface="Rubik Light"/>
              <a:sym typeface="Rubik Light"/>
            </a:endParaRPr>
          </a:p>
          <a:p>
            <a:pPr indent="0" lvl="0" marL="0" rtl="0" algn="l">
              <a:spcBef>
                <a:spcPts val="0"/>
              </a:spcBef>
              <a:spcAft>
                <a:spcPts val="0"/>
              </a:spcAft>
              <a:buNone/>
            </a:pPr>
            <a:r>
              <a:rPr i="1" lang="en" sz="2000">
                <a:solidFill>
                  <a:schemeClr val="accent1"/>
                </a:solidFill>
                <a:latin typeface="Rubik Light"/>
                <a:ea typeface="Rubik Light"/>
                <a:cs typeface="Rubik Light"/>
                <a:sym typeface="Rubik Light"/>
              </a:rPr>
              <a:t>SIMPLE STEPS</a:t>
            </a:r>
            <a:endParaRPr i="1" sz="2000">
              <a:solidFill>
                <a:schemeClr val="accent1"/>
              </a:solidFill>
              <a:latin typeface="Rubik Light"/>
              <a:ea typeface="Rubik Light"/>
              <a:cs typeface="Rubik Light"/>
              <a:sym typeface="Rubik Light"/>
            </a:endParaRPr>
          </a:p>
          <a:p>
            <a:pPr indent="0" lvl="0" marL="0" rtl="0" algn="l">
              <a:spcBef>
                <a:spcPts val="0"/>
              </a:spcBef>
              <a:spcAft>
                <a:spcPts val="0"/>
              </a:spcAft>
              <a:buNone/>
            </a:pPr>
            <a:r>
              <a:rPr i="1" lang="en" sz="2000">
                <a:solidFill>
                  <a:schemeClr val="accent1"/>
                </a:solidFill>
                <a:latin typeface="Rubik Medium"/>
                <a:ea typeface="Rubik Medium"/>
                <a:cs typeface="Rubik Medium"/>
                <a:sym typeface="Rubik Medium"/>
              </a:rPr>
              <a:t>TO GET YOU AN </a:t>
            </a:r>
            <a:br>
              <a:rPr i="1" lang="en" sz="2000">
                <a:solidFill>
                  <a:schemeClr val="accent1"/>
                </a:solidFill>
                <a:latin typeface="Rubik Medium"/>
                <a:ea typeface="Rubik Medium"/>
                <a:cs typeface="Rubik Medium"/>
                <a:sym typeface="Rubik Medium"/>
              </a:rPr>
            </a:br>
            <a:r>
              <a:rPr i="1" lang="en" sz="2000">
                <a:solidFill>
                  <a:schemeClr val="accent1"/>
                </a:solidFill>
                <a:latin typeface="Rubik Medium"/>
                <a:ea typeface="Rubik Medium"/>
                <a:cs typeface="Rubik Medium"/>
                <a:sym typeface="Rubik Medium"/>
              </a:rPr>
              <a:t>A-LIST eBIKE</a:t>
            </a:r>
            <a:endParaRPr sz="700">
              <a:solidFill>
                <a:schemeClr val="dk1"/>
              </a:solidFill>
              <a:latin typeface="Rubik Medium"/>
              <a:ea typeface="Rubik Medium"/>
              <a:cs typeface="Rubik Medium"/>
              <a:sym typeface="Rubik Medium"/>
            </a:endParaRPr>
          </a:p>
        </p:txBody>
      </p:sp>
      <p:grpSp>
        <p:nvGrpSpPr>
          <p:cNvPr id="196" name="Google Shape;196;p32"/>
          <p:cNvGrpSpPr/>
          <p:nvPr/>
        </p:nvGrpSpPr>
        <p:grpSpPr>
          <a:xfrm>
            <a:off x="2548931" y="661504"/>
            <a:ext cx="1755000" cy="1786231"/>
            <a:chOff x="2548931" y="661504"/>
            <a:chExt cx="1755000" cy="1786231"/>
          </a:xfrm>
        </p:grpSpPr>
        <p:grpSp>
          <p:nvGrpSpPr>
            <p:cNvPr id="197" name="Google Shape;197;p32"/>
            <p:cNvGrpSpPr/>
            <p:nvPr/>
          </p:nvGrpSpPr>
          <p:grpSpPr>
            <a:xfrm>
              <a:off x="2548931" y="1253533"/>
              <a:ext cx="1755000" cy="1194202"/>
              <a:chOff x="571536" y="2660925"/>
              <a:chExt cx="1755000" cy="1194202"/>
            </a:xfrm>
          </p:grpSpPr>
          <p:sp>
            <p:nvSpPr>
              <p:cNvPr id="198" name="Google Shape;198;p32"/>
              <p:cNvSpPr txBox="1"/>
              <p:nvPr/>
            </p:nvSpPr>
            <p:spPr>
              <a:xfrm>
                <a:off x="594488" y="2660925"/>
                <a:ext cx="1709100" cy="44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Rubik Medium"/>
                    <a:ea typeface="Rubik Medium"/>
                    <a:cs typeface="Rubik Medium"/>
                    <a:sym typeface="Rubik Medium"/>
                  </a:rPr>
                  <a:t>1. </a:t>
                </a:r>
                <a:r>
                  <a:rPr lang="en" sz="900">
                    <a:solidFill>
                      <a:schemeClr val="dk1"/>
                    </a:solidFill>
                    <a:latin typeface="Rubik Medium"/>
                    <a:ea typeface="Rubik Medium"/>
                    <a:cs typeface="Rubik Medium"/>
                    <a:sym typeface="Rubik Medium"/>
                  </a:rPr>
                  <a:t>READ OUR</a:t>
                </a:r>
                <a:endParaRPr sz="900">
                  <a:solidFill>
                    <a:schemeClr val="dk1"/>
                  </a:solidFill>
                  <a:latin typeface="Rubik Medium"/>
                  <a:ea typeface="Rubik Medium"/>
                  <a:cs typeface="Rubik Medium"/>
                  <a:sym typeface="Rubik Medium"/>
                </a:endParaRPr>
              </a:p>
              <a:p>
                <a:pPr indent="0" lvl="0" marL="0" rtl="0" algn="ctr">
                  <a:spcBef>
                    <a:spcPts val="0"/>
                  </a:spcBef>
                  <a:spcAft>
                    <a:spcPts val="0"/>
                  </a:spcAft>
                  <a:buNone/>
                </a:pPr>
                <a:r>
                  <a:rPr lang="en" sz="900">
                    <a:solidFill>
                      <a:schemeClr val="dk1"/>
                    </a:solidFill>
                    <a:latin typeface="Rubik Medium"/>
                    <a:ea typeface="Rubik Medium"/>
                    <a:cs typeface="Rubik Medium"/>
                    <a:sym typeface="Rubik Medium"/>
                  </a:rPr>
                  <a:t>BUYERS GUIDE</a:t>
                </a:r>
                <a:endParaRPr sz="900">
                  <a:solidFill>
                    <a:schemeClr val="dk1"/>
                  </a:solidFill>
                  <a:latin typeface="Rubik Medium"/>
                  <a:ea typeface="Rubik Medium"/>
                  <a:cs typeface="Rubik Medium"/>
                  <a:sym typeface="Rubik Medium"/>
                </a:endParaRPr>
              </a:p>
            </p:txBody>
          </p:sp>
          <p:sp>
            <p:nvSpPr>
              <p:cNvPr id="199" name="Google Shape;199;p32"/>
              <p:cNvSpPr txBox="1"/>
              <p:nvPr/>
            </p:nvSpPr>
            <p:spPr>
              <a:xfrm>
                <a:off x="571536" y="3117727"/>
                <a:ext cx="1755000" cy="7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800">
                    <a:solidFill>
                      <a:schemeClr val="dk1"/>
                    </a:solidFill>
                    <a:latin typeface="Rubik"/>
                    <a:ea typeface="Rubik"/>
                    <a:cs typeface="Rubik"/>
                    <a:sym typeface="Rubik"/>
                  </a:rPr>
                  <a:t>Have a flick through of this buying guide to understand a bit more about these fantastic bikes! </a:t>
                </a:r>
                <a:endParaRPr sz="700">
                  <a:solidFill>
                    <a:schemeClr val="dk1"/>
                  </a:solidFill>
                  <a:latin typeface="Rubik"/>
                  <a:ea typeface="Rubik"/>
                  <a:cs typeface="Rubik"/>
                  <a:sym typeface="Rubik"/>
                </a:endParaRPr>
              </a:p>
            </p:txBody>
          </p:sp>
        </p:grpSp>
        <p:pic>
          <p:nvPicPr>
            <p:cNvPr id="200" name="Google Shape;200;p32"/>
            <p:cNvPicPr preferRelativeResize="0"/>
            <p:nvPr/>
          </p:nvPicPr>
          <p:blipFill rotWithShape="1">
            <a:blip r:embed="rId3">
              <a:alphaModFix/>
            </a:blip>
            <a:srcRect b="0" l="0" r="0" t="0"/>
            <a:stretch/>
          </p:blipFill>
          <p:spPr>
            <a:xfrm>
              <a:off x="3186725" y="661504"/>
              <a:ext cx="479398" cy="479428"/>
            </a:xfrm>
            <a:prstGeom prst="rect">
              <a:avLst/>
            </a:prstGeom>
            <a:noFill/>
            <a:ln>
              <a:noFill/>
            </a:ln>
          </p:spPr>
        </p:pic>
      </p:grpSp>
      <p:grpSp>
        <p:nvGrpSpPr>
          <p:cNvPr id="201" name="Google Shape;201;p32"/>
          <p:cNvGrpSpPr/>
          <p:nvPr/>
        </p:nvGrpSpPr>
        <p:grpSpPr>
          <a:xfrm>
            <a:off x="6953018" y="2672998"/>
            <a:ext cx="1709103" cy="1815242"/>
            <a:chOff x="7063943" y="2881360"/>
            <a:chExt cx="1709103" cy="1815242"/>
          </a:xfrm>
        </p:grpSpPr>
        <p:grpSp>
          <p:nvGrpSpPr>
            <p:cNvPr id="202" name="Google Shape;202;p32"/>
            <p:cNvGrpSpPr/>
            <p:nvPr/>
          </p:nvGrpSpPr>
          <p:grpSpPr>
            <a:xfrm>
              <a:off x="7063943" y="3502400"/>
              <a:ext cx="1709103" cy="1194202"/>
              <a:chOff x="2699423" y="2660925"/>
              <a:chExt cx="1709103" cy="1194202"/>
            </a:xfrm>
          </p:grpSpPr>
          <p:sp>
            <p:nvSpPr>
              <p:cNvPr id="203" name="Google Shape;203;p32"/>
              <p:cNvSpPr txBox="1"/>
              <p:nvPr/>
            </p:nvSpPr>
            <p:spPr>
              <a:xfrm>
                <a:off x="2699425" y="2660925"/>
                <a:ext cx="1709100" cy="44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Rubik Medium"/>
                    <a:ea typeface="Rubik Medium"/>
                    <a:cs typeface="Rubik Medium"/>
                    <a:sym typeface="Rubik Medium"/>
                  </a:rPr>
                  <a:t>6. </a:t>
                </a:r>
                <a:r>
                  <a:rPr lang="en" sz="900">
                    <a:solidFill>
                      <a:schemeClr val="dk1"/>
                    </a:solidFill>
                    <a:latin typeface="Rubik Medium"/>
                    <a:ea typeface="Rubik Medium"/>
                    <a:cs typeface="Rubik Medium"/>
                    <a:sym typeface="Rubik Medium"/>
                  </a:rPr>
                  <a:t>ENJOY THE RIDE OF </a:t>
                </a:r>
                <a:br>
                  <a:rPr lang="en" sz="900">
                    <a:solidFill>
                      <a:schemeClr val="dk1"/>
                    </a:solidFill>
                    <a:latin typeface="Rubik Medium"/>
                    <a:ea typeface="Rubik Medium"/>
                    <a:cs typeface="Rubik Medium"/>
                    <a:sym typeface="Rubik Medium"/>
                  </a:rPr>
                </a:br>
                <a:r>
                  <a:rPr lang="en" sz="900">
                    <a:solidFill>
                      <a:schemeClr val="dk1"/>
                    </a:solidFill>
                    <a:latin typeface="Rubik Medium"/>
                    <a:ea typeface="Rubik Medium"/>
                    <a:cs typeface="Rubik Medium"/>
                    <a:sym typeface="Rubik Medium"/>
                  </a:rPr>
                  <a:t>YOUR LIFE</a:t>
                </a:r>
                <a:endParaRPr sz="900">
                  <a:solidFill>
                    <a:schemeClr val="dk1"/>
                  </a:solidFill>
                  <a:latin typeface="Rubik Medium"/>
                  <a:ea typeface="Rubik Medium"/>
                  <a:cs typeface="Rubik Medium"/>
                  <a:sym typeface="Rubik Medium"/>
                </a:endParaRPr>
              </a:p>
            </p:txBody>
          </p:sp>
          <p:sp>
            <p:nvSpPr>
              <p:cNvPr id="204" name="Google Shape;204;p32"/>
              <p:cNvSpPr txBox="1"/>
              <p:nvPr/>
            </p:nvSpPr>
            <p:spPr>
              <a:xfrm>
                <a:off x="2699423" y="3117727"/>
                <a:ext cx="1709100" cy="7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800">
                    <a:solidFill>
                      <a:schemeClr val="dk1"/>
                    </a:solidFill>
                    <a:latin typeface="Rubik"/>
                    <a:ea typeface="Rubik"/>
                    <a:cs typeface="Rubik"/>
                    <a:sym typeface="Rubik"/>
                  </a:rPr>
                  <a:t>Turn on the power switch, put those feet on the pedals, and go from A to Beyond!</a:t>
                </a:r>
                <a:endParaRPr sz="700">
                  <a:solidFill>
                    <a:schemeClr val="dk1"/>
                  </a:solidFill>
                  <a:latin typeface="Rubik"/>
                  <a:ea typeface="Rubik"/>
                  <a:cs typeface="Rubik"/>
                  <a:sym typeface="Rubik"/>
                </a:endParaRPr>
              </a:p>
            </p:txBody>
          </p:sp>
        </p:grpSp>
        <p:pic>
          <p:nvPicPr>
            <p:cNvPr id="205" name="Google Shape;205;p32"/>
            <p:cNvPicPr preferRelativeResize="0"/>
            <p:nvPr/>
          </p:nvPicPr>
          <p:blipFill>
            <a:blip r:embed="rId4">
              <a:alphaModFix/>
            </a:blip>
            <a:stretch>
              <a:fillRect/>
            </a:stretch>
          </p:blipFill>
          <p:spPr>
            <a:xfrm>
              <a:off x="7623533" y="2881360"/>
              <a:ext cx="564750" cy="564750"/>
            </a:xfrm>
            <a:prstGeom prst="rect">
              <a:avLst/>
            </a:prstGeom>
            <a:noFill/>
            <a:ln>
              <a:noFill/>
            </a:ln>
          </p:spPr>
        </p:pic>
      </p:grpSp>
      <p:grpSp>
        <p:nvGrpSpPr>
          <p:cNvPr id="206" name="Google Shape;206;p32"/>
          <p:cNvGrpSpPr/>
          <p:nvPr/>
        </p:nvGrpSpPr>
        <p:grpSpPr>
          <a:xfrm>
            <a:off x="4701624" y="594438"/>
            <a:ext cx="1853700" cy="1874627"/>
            <a:chOff x="4675100" y="747038"/>
            <a:chExt cx="1853700" cy="1874627"/>
          </a:xfrm>
        </p:grpSpPr>
        <p:grpSp>
          <p:nvGrpSpPr>
            <p:cNvPr id="207" name="Google Shape;207;p32"/>
            <p:cNvGrpSpPr/>
            <p:nvPr/>
          </p:nvGrpSpPr>
          <p:grpSpPr>
            <a:xfrm>
              <a:off x="4675100" y="1427463"/>
              <a:ext cx="1853700" cy="1194202"/>
              <a:chOff x="2621480" y="2660925"/>
              <a:chExt cx="1853700" cy="1194202"/>
            </a:xfrm>
          </p:grpSpPr>
          <p:sp>
            <p:nvSpPr>
              <p:cNvPr id="208" name="Google Shape;208;p32"/>
              <p:cNvSpPr txBox="1"/>
              <p:nvPr/>
            </p:nvSpPr>
            <p:spPr>
              <a:xfrm>
                <a:off x="2621480" y="2660925"/>
                <a:ext cx="1853700" cy="44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Rubik Medium"/>
                    <a:ea typeface="Rubik Medium"/>
                    <a:cs typeface="Rubik Medium"/>
                    <a:sym typeface="Rubik Medium"/>
                  </a:rPr>
                  <a:t>2. BOOK A CONSULTATION WITH ONE OF OUR TEAM</a:t>
                </a:r>
                <a:endParaRPr sz="900">
                  <a:solidFill>
                    <a:schemeClr val="dk1"/>
                  </a:solidFill>
                  <a:latin typeface="Rubik Medium"/>
                  <a:ea typeface="Rubik Medium"/>
                  <a:cs typeface="Rubik Medium"/>
                  <a:sym typeface="Rubik Medium"/>
                </a:endParaRPr>
              </a:p>
            </p:txBody>
          </p:sp>
          <p:sp>
            <p:nvSpPr>
              <p:cNvPr id="209" name="Google Shape;209;p32"/>
              <p:cNvSpPr txBox="1"/>
              <p:nvPr/>
            </p:nvSpPr>
            <p:spPr>
              <a:xfrm>
                <a:off x="2699423" y="3117727"/>
                <a:ext cx="1709100" cy="7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800">
                    <a:solidFill>
                      <a:schemeClr val="dk1"/>
                    </a:solidFill>
                    <a:latin typeface="Rubik"/>
                    <a:ea typeface="Rubik"/>
                    <a:cs typeface="Rubik"/>
                    <a:sym typeface="Rubik"/>
                  </a:rPr>
                  <a:t>We have dedicated Moustache specialists at your request to speak on the phone or to buy online.</a:t>
                </a:r>
                <a:endParaRPr sz="800">
                  <a:solidFill>
                    <a:schemeClr val="dk1"/>
                  </a:solidFill>
                  <a:latin typeface="Rubik"/>
                  <a:ea typeface="Rubik"/>
                  <a:cs typeface="Rubik"/>
                  <a:sym typeface="Rubik"/>
                </a:endParaRPr>
              </a:p>
            </p:txBody>
          </p:sp>
        </p:grpSp>
        <p:pic>
          <p:nvPicPr>
            <p:cNvPr id="210" name="Google Shape;210;p32"/>
            <p:cNvPicPr preferRelativeResize="0"/>
            <p:nvPr/>
          </p:nvPicPr>
          <p:blipFill>
            <a:blip r:embed="rId5">
              <a:alphaModFix/>
            </a:blip>
            <a:stretch>
              <a:fillRect/>
            </a:stretch>
          </p:blipFill>
          <p:spPr>
            <a:xfrm>
              <a:off x="5310383" y="747038"/>
              <a:ext cx="564737" cy="564745"/>
            </a:xfrm>
            <a:prstGeom prst="rect">
              <a:avLst/>
            </a:prstGeom>
            <a:noFill/>
            <a:ln>
              <a:noFill/>
            </a:ln>
          </p:spPr>
        </p:pic>
      </p:grpSp>
      <p:grpSp>
        <p:nvGrpSpPr>
          <p:cNvPr id="211" name="Google Shape;211;p32"/>
          <p:cNvGrpSpPr/>
          <p:nvPr/>
        </p:nvGrpSpPr>
        <p:grpSpPr>
          <a:xfrm>
            <a:off x="2548919" y="2693228"/>
            <a:ext cx="1755000" cy="1795012"/>
            <a:chOff x="2633206" y="2901590"/>
            <a:chExt cx="1755000" cy="1795012"/>
          </a:xfrm>
        </p:grpSpPr>
        <p:grpSp>
          <p:nvGrpSpPr>
            <p:cNvPr id="212" name="Google Shape;212;p32"/>
            <p:cNvGrpSpPr/>
            <p:nvPr/>
          </p:nvGrpSpPr>
          <p:grpSpPr>
            <a:xfrm>
              <a:off x="2633206" y="3502400"/>
              <a:ext cx="1755000" cy="1194202"/>
              <a:chOff x="571536" y="2660925"/>
              <a:chExt cx="1755000" cy="1194202"/>
            </a:xfrm>
          </p:grpSpPr>
          <p:sp>
            <p:nvSpPr>
              <p:cNvPr id="213" name="Google Shape;213;p32"/>
              <p:cNvSpPr txBox="1"/>
              <p:nvPr/>
            </p:nvSpPr>
            <p:spPr>
              <a:xfrm>
                <a:off x="594488" y="2660925"/>
                <a:ext cx="1709100" cy="44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Rubik Medium"/>
                    <a:ea typeface="Rubik Medium"/>
                    <a:cs typeface="Rubik Medium"/>
                    <a:sym typeface="Rubik Medium"/>
                  </a:rPr>
                  <a:t>4. 3 DAYS - 6 WEEK</a:t>
                </a:r>
                <a:r>
                  <a:rPr lang="en" sz="900">
                    <a:solidFill>
                      <a:schemeClr val="dk1"/>
                    </a:solidFill>
                    <a:latin typeface="Rubik Medium"/>
                    <a:ea typeface="Rubik Medium"/>
                    <a:cs typeface="Rubik Medium"/>
                    <a:sym typeface="Rubik Medium"/>
                  </a:rPr>
                  <a:t> </a:t>
                </a:r>
                <a:br>
                  <a:rPr lang="en" sz="900">
                    <a:solidFill>
                      <a:schemeClr val="dk1"/>
                    </a:solidFill>
                    <a:latin typeface="Rubik Medium"/>
                    <a:ea typeface="Rubik Medium"/>
                    <a:cs typeface="Rubik Medium"/>
                    <a:sym typeface="Rubik Medium"/>
                  </a:rPr>
                </a:br>
                <a:r>
                  <a:rPr lang="en" sz="900">
                    <a:solidFill>
                      <a:schemeClr val="dk1"/>
                    </a:solidFill>
                    <a:latin typeface="Rubik Medium"/>
                    <a:ea typeface="Rubik Medium"/>
                    <a:cs typeface="Rubik Medium"/>
                    <a:sym typeface="Rubik Medium"/>
                  </a:rPr>
                  <a:t>WAIT</a:t>
                </a:r>
                <a:endParaRPr sz="900">
                  <a:solidFill>
                    <a:schemeClr val="dk1"/>
                  </a:solidFill>
                  <a:latin typeface="Rubik Medium"/>
                  <a:ea typeface="Rubik Medium"/>
                  <a:cs typeface="Rubik Medium"/>
                  <a:sym typeface="Rubik Medium"/>
                </a:endParaRPr>
              </a:p>
            </p:txBody>
          </p:sp>
          <p:sp>
            <p:nvSpPr>
              <p:cNvPr id="214" name="Google Shape;214;p32"/>
              <p:cNvSpPr txBox="1"/>
              <p:nvPr/>
            </p:nvSpPr>
            <p:spPr>
              <a:xfrm>
                <a:off x="571536" y="3117727"/>
                <a:ext cx="1755000" cy="7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800">
                    <a:solidFill>
                      <a:schemeClr val="dk1"/>
                    </a:solidFill>
                    <a:latin typeface="Rubik"/>
                    <a:ea typeface="Rubik"/>
                    <a:cs typeface="Rubik"/>
                    <a:sym typeface="Rubik"/>
                  </a:rPr>
                  <a:t>We carry over 250 Moustache bikes in stock, so either you can collect your bike within 3 days or it takes up to 6 weeks to arrive from the factory. </a:t>
                </a:r>
                <a:endParaRPr sz="800">
                  <a:solidFill>
                    <a:schemeClr val="dk1"/>
                  </a:solidFill>
                  <a:latin typeface="Rubik"/>
                  <a:ea typeface="Rubik"/>
                  <a:cs typeface="Rubik"/>
                  <a:sym typeface="Rubik"/>
                </a:endParaRPr>
              </a:p>
            </p:txBody>
          </p:sp>
        </p:grpSp>
        <p:pic>
          <p:nvPicPr>
            <p:cNvPr id="215" name="Google Shape;215;p32"/>
            <p:cNvPicPr preferRelativeResize="0"/>
            <p:nvPr/>
          </p:nvPicPr>
          <p:blipFill>
            <a:blip r:embed="rId6">
              <a:alphaModFix/>
            </a:blip>
            <a:stretch>
              <a:fillRect/>
            </a:stretch>
          </p:blipFill>
          <p:spPr>
            <a:xfrm>
              <a:off x="3248550" y="2901590"/>
              <a:ext cx="524308" cy="524291"/>
            </a:xfrm>
            <a:prstGeom prst="rect">
              <a:avLst/>
            </a:prstGeom>
            <a:noFill/>
            <a:ln>
              <a:noFill/>
            </a:ln>
          </p:spPr>
        </p:pic>
      </p:grpSp>
      <p:grpSp>
        <p:nvGrpSpPr>
          <p:cNvPr id="216" name="Google Shape;216;p32"/>
          <p:cNvGrpSpPr/>
          <p:nvPr/>
        </p:nvGrpSpPr>
        <p:grpSpPr>
          <a:xfrm>
            <a:off x="4661869" y="2693219"/>
            <a:ext cx="1933200" cy="1768794"/>
            <a:chOff x="4719500" y="2901581"/>
            <a:chExt cx="1933200" cy="1768794"/>
          </a:xfrm>
        </p:grpSpPr>
        <p:grpSp>
          <p:nvGrpSpPr>
            <p:cNvPr id="217" name="Google Shape;217;p32"/>
            <p:cNvGrpSpPr/>
            <p:nvPr/>
          </p:nvGrpSpPr>
          <p:grpSpPr>
            <a:xfrm>
              <a:off x="4719500" y="3502400"/>
              <a:ext cx="1933200" cy="1167975"/>
              <a:chOff x="2581630" y="2660925"/>
              <a:chExt cx="1933200" cy="1167975"/>
            </a:xfrm>
          </p:grpSpPr>
          <p:sp>
            <p:nvSpPr>
              <p:cNvPr id="218" name="Google Shape;218;p32"/>
              <p:cNvSpPr txBox="1"/>
              <p:nvPr/>
            </p:nvSpPr>
            <p:spPr>
              <a:xfrm>
                <a:off x="2699425" y="2660925"/>
                <a:ext cx="1709100" cy="44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Rubik Medium"/>
                    <a:ea typeface="Rubik Medium"/>
                    <a:cs typeface="Rubik Medium"/>
                    <a:sym typeface="Rubik Medium"/>
                  </a:rPr>
                  <a:t>5. </a:t>
                </a:r>
                <a:r>
                  <a:rPr lang="en" sz="900">
                    <a:solidFill>
                      <a:schemeClr val="dk1"/>
                    </a:solidFill>
                    <a:latin typeface="Rubik Medium"/>
                    <a:ea typeface="Rubik Medium"/>
                    <a:cs typeface="Rubik Medium"/>
                    <a:sym typeface="Rubik Medium"/>
                  </a:rPr>
                  <a:t>YOUR MOUSTACHE  AWAITS YOU!</a:t>
                </a:r>
                <a:endParaRPr sz="900">
                  <a:solidFill>
                    <a:schemeClr val="dk1"/>
                  </a:solidFill>
                  <a:latin typeface="Rubik Medium"/>
                  <a:ea typeface="Rubik Medium"/>
                  <a:cs typeface="Rubik Medium"/>
                  <a:sym typeface="Rubik Medium"/>
                </a:endParaRPr>
              </a:p>
            </p:txBody>
          </p:sp>
          <p:sp>
            <p:nvSpPr>
              <p:cNvPr id="219" name="Google Shape;219;p32"/>
              <p:cNvSpPr txBox="1"/>
              <p:nvPr/>
            </p:nvSpPr>
            <p:spPr>
              <a:xfrm>
                <a:off x="2581630" y="3091500"/>
                <a:ext cx="1933200" cy="7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800">
                    <a:solidFill>
                      <a:schemeClr val="dk1"/>
                    </a:solidFill>
                    <a:latin typeface="Rubik"/>
                    <a:ea typeface="Rubik"/>
                    <a:cs typeface="Rubik"/>
                    <a:sym typeface="Rubik"/>
                  </a:rPr>
                  <a:t>We either deliver the bike to you (with the option of a bespoke home handover) or you can come to the store to collect your fantastic new electric bike.</a:t>
                </a:r>
                <a:endParaRPr sz="800">
                  <a:solidFill>
                    <a:schemeClr val="dk1"/>
                  </a:solidFill>
                  <a:latin typeface="Rubik"/>
                  <a:ea typeface="Rubik"/>
                  <a:cs typeface="Rubik"/>
                  <a:sym typeface="Rubik"/>
                </a:endParaRPr>
              </a:p>
            </p:txBody>
          </p:sp>
        </p:grpSp>
        <p:pic>
          <p:nvPicPr>
            <p:cNvPr id="220" name="Google Shape;220;p32"/>
            <p:cNvPicPr preferRelativeResize="0"/>
            <p:nvPr/>
          </p:nvPicPr>
          <p:blipFill>
            <a:blip r:embed="rId7">
              <a:alphaModFix/>
            </a:blip>
            <a:stretch>
              <a:fillRect/>
            </a:stretch>
          </p:blipFill>
          <p:spPr>
            <a:xfrm>
              <a:off x="5421229" y="2901581"/>
              <a:ext cx="524308" cy="524308"/>
            </a:xfrm>
            <a:prstGeom prst="rect">
              <a:avLst/>
            </a:prstGeom>
            <a:noFill/>
            <a:ln>
              <a:noFill/>
            </a:ln>
          </p:spPr>
        </p:pic>
      </p:grpSp>
      <p:grpSp>
        <p:nvGrpSpPr>
          <p:cNvPr id="221" name="Google Shape;221;p32"/>
          <p:cNvGrpSpPr/>
          <p:nvPr/>
        </p:nvGrpSpPr>
        <p:grpSpPr>
          <a:xfrm>
            <a:off x="6953018" y="594447"/>
            <a:ext cx="1709103" cy="1874608"/>
            <a:chOff x="7063943" y="789706"/>
            <a:chExt cx="1709103" cy="1874608"/>
          </a:xfrm>
        </p:grpSpPr>
        <p:grpSp>
          <p:nvGrpSpPr>
            <p:cNvPr id="222" name="Google Shape;222;p32"/>
            <p:cNvGrpSpPr/>
            <p:nvPr/>
          </p:nvGrpSpPr>
          <p:grpSpPr>
            <a:xfrm>
              <a:off x="7063943" y="1470113"/>
              <a:ext cx="1709103" cy="1194202"/>
              <a:chOff x="2699423" y="2660925"/>
              <a:chExt cx="1709103" cy="1194202"/>
            </a:xfrm>
          </p:grpSpPr>
          <p:sp>
            <p:nvSpPr>
              <p:cNvPr id="223" name="Google Shape;223;p32"/>
              <p:cNvSpPr txBox="1"/>
              <p:nvPr/>
            </p:nvSpPr>
            <p:spPr>
              <a:xfrm>
                <a:off x="2699425" y="2660925"/>
                <a:ext cx="1709100" cy="44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Rubik Medium"/>
                    <a:ea typeface="Rubik Medium"/>
                    <a:cs typeface="Rubik Medium"/>
                    <a:sym typeface="Rubik Medium"/>
                  </a:rPr>
                  <a:t>3. </a:t>
                </a:r>
                <a:r>
                  <a:rPr lang="en" sz="900">
                    <a:solidFill>
                      <a:schemeClr val="dk1"/>
                    </a:solidFill>
                    <a:latin typeface="Rubik Medium"/>
                    <a:ea typeface="Rubik Medium"/>
                    <a:cs typeface="Rubik Medium"/>
                    <a:sym typeface="Rubik Medium"/>
                  </a:rPr>
                  <a:t>BOOK A STORE OR HOME TEST-RIDE</a:t>
                </a:r>
                <a:endParaRPr sz="900">
                  <a:solidFill>
                    <a:schemeClr val="dk1"/>
                  </a:solidFill>
                  <a:latin typeface="Rubik Medium"/>
                  <a:ea typeface="Rubik Medium"/>
                  <a:cs typeface="Rubik Medium"/>
                  <a:sym typeface="Rubik Medium"/>
                </a:endParaRPr>
              </a:p>
            </p:txBody>
          </p:sp>
          <p:sp>
            <p:nvSpPr>
              <p:cNvPr id="224" name="Google Shape;224;p32"/>
              <p:cNvSpPr txBox="1"/>
              <p:nvPr/>
            </p:nvSpPr>
            <p:spPr>
              <a:xfrm>
                <a:off x="2699423" y="3117727"/>
                <a:ext cx="1709100" cy="73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800">
                    <a:solidFill>
                      <a:schemeClr val="dk1"/>
                    </a:solidFill>
                    <a:latin typeface="Rubik"/>
                    <a:ea typeface="Rubik"/>
                    <a:cs typeface="Rubik"/>
                    <a:sym typeface="Rubik"/>
                  </a:rPr>
                  <a:t>Come to any of our available stores to test-ride your favourite option, or we can come to you! </a:t>
                </a:r>
                <a:endParaRPr sz="700">
                  <a:solidFill>
                    <a:schemeClr val="dk1"/>
                  </a:solidFill>
                  <a:latin typeface="Rubik"/>
                  <a:ea typeface="Rubik"/>
                  <a:cs typeface="Rubik"/>
                  <a:sym typeface="Rubik"/>
                </a:endParaRPr>
              </a:p>
            </p:txBody>
          </p:sp>
        </p:grpSp>
        <p:pic>
          <p:nvPicPr>
            <p:cNvPr id="225" name="Google Shape;225;p32"/>
            <p:cNvPicPr preferRelativeResize="0"/>
            <p:nvPr/>
          </p:nvPicPr>
          <p:blipFill>
            <a:blip r:embed="rId8">
              <a:alphaModFix/>
            </a:blip>
            <a:stretch>
              <a:fillRect/>
            </a:stretch>
          </p:blipFill>
          <p:spPr>
            <a:xfrm>
              <a:off x="7628704" y="789706"/>
              <a:ext cx="564737" cy="564708"/>
            </a:xfrm>
            <a:prstGeom prst="rect">
              <a:avLst/>
            </a:prstGeom>
            <a:noFill/>
            <a:ln>
              <a:noFill/>
            </a:ln>
          </p:spPr>
        </p:pic>
      </p:grpSp>
      <p:pic>
        <p:nvPicPr>
          <p:cNvPr id="226" name="Google Shape;226;p32"/>
          <p:cNvPicPr preferRelativeResize="0"/>
          <p:nvPr/>
        </p:nvPicPr>
        <p:blipFill>
          <a:blip r:embed="rId9">
            <a:alphaModFix/>
          </a:blip>
          <a:stretch>
            <a:fillRect/>
          </a:stretch>
        </p:blipFill>
        <p:spPr>
          <a:xfrm>
            <a:off x="7969388" y="4767076"/>
            <a:ext cx="649223" cy="23774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3"/>
          <p:cNvSpPr txBox="1"/>
          <p:nvPr/>
        </p:nvSpPr>
        <p:spPr>
          <a:xfrm>
            <a:off x="495325" y="346975"/>
            <a:ext cx="6077100" cy="1379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i="1" lang="en" sz="2400">
                <a:solidFill>
                  <a:srgbClr val="00D160"/>
                </a:solidFill>
                <a:latin typeface="Rubik"/>
                <a:ea typeface="Rubik"/>
                <a:cs typeface="Rubik"/>
                <a:sym typeface="Rubik"/>
              </a:rPr>
              <a:t>NOW TO THE FUN BIT!  </a:t>
            </a:r>
            <a:endParaRPr i="1" sz="2400">
              <a:solidFill>
                <a:srgbClr val="00D160"/>
              </a:solidFill>
              <a:latin typeface="Rubik"/>
              <a:ea typeface="Rubik"/>
              <a:cs typeface="Rubik"/>
              <a:sym typeface="Rubik"/>
            </a:endParaRPr>
          </a:p>
          <a:p>
            <a:pPr indent="0" lvl="0" marL="0" rtl="0" algn="l">
              <a:lnSpc>
                <a:spcPct val="100000"/>
              </a:lnSpc>
              <a:spcBef>
                <a:spcPts val="300"/>
              </a:spcBef>
              <a:spcAft>
                <a:spcPts val="0"/>
              </a:spcAft>
              <a:buNone/>
            </a:pPr>
            <a:r>
              <a:rPr i="1" lang="en" sz="1000">
                <a:solidFill>
                  <a:schemeClr val="dk1"/>
                </a:solidFill>
                <a:latin typeface="Rubik"/>
                <a:ea typeface="Rubik"/>
                <a:cs typeface="Rubik"/>
                <a:sym typeface="Rubik"/>
              </a:rPr>
              <a:t>The key question you have to ask yourself is what will you be using the bike for?</a:t>
            </a:r>
            <a:endParaRPr i="1" sz="1000">
              <a:solidFill>
                <a:schemeClr val="dk1"/>
              </a:solidFill>
              <a:latin typeface="Rubik"/>
              <a:ea typeface="Rubik"/>
              <a:cs typeface="Rubik"/>
              <a:sym typeface="Rubik"/>
            </a:endParaRPr>
          </a:p>
          <a:p>
            <a:pPr indent="0" lvl="0" marL="0" rtl="0" algn="l">
              <a:lnSpc>
                <a:spcPct val="100000"/>
              </a:lnSpc>
              <a:spcBef>
                <a:spcPts val="300"/>
              </a:spcBef>
              <a:spcAft>
                <a:spcPts val="0"/>
              </a:spcAft>
              <a:buNone/>
            </a:pPr>
            <a:r>
              <a:rPr i="1" lang="en" sz="1000">
                <a:solidFill>
                  <a:schemeClr val="dk1"/>
                </a:solidFill>
                <a:latin typeface="Rubik"/>
                <a:ea typeface="Rubik"/>
                <a:cs typeface="Rubik"/>
                <a:sym typeface="Rubik"/>
              </a:rPr>
              <a:t>Which of the following would best describe your needs for the bike?</a:t>
            </a:r>
            <a:endParaRPr i="1" sz="1000">
              <a:solidFill>
                <a:schemeClr val="dk1"/>
              </a:solidFill>
              <a:latin typeface="Rubik"/>
              <a:ea typeface="Rubik"/>
              <a:cs typeface="Rubik"/>
              <a:sym typeface="Rubik"/>
            </a:endParaRPr>
          </a:p>
          <a:p>
            <a:pPr indent="0" lvl="0" marL="0" rtl="0" algn="l">
              <a:lnSpc>
                <a:spcPct val="100000"/>
              </a:lnSpc>
              <a:spcBef>
                <a:spcPts val="300"/>
              </a:spcBef>
              <a:spcAft>
                <a:spcPts val="0"/>
              </a:spcAft>
              <a:buNone/>
            </a:pPr>
            <a:r>
              <a:t/>
            </a:r>
            <a:endParaRPr i="1" sz="1000">
              <a:solidFill>
                <a:schemeClr val="dk1"/>
              </a:solidFill>
              <a:latin typeface="Rubik"/>
              <a:ea typeface="Rubik"/>
              <a:cs typeface="Rubik"/>
              <a:sym typeface="Rubik"/>
            </a:endParaRPr>
          </a:p>
          <a:p>
            <a:pPr indent="0" lvl="0" marL="0" rtl="0" algn="l">
              <a:lnSpc>
                <a:spcPct val="100000"/>
              </a:lnSpc>
              <a:spcBef>
                <a:spcPts val="300"/>
              </a:spcBef>
              <a:spcAft>
                <a:spcPts val="300"/>
              </a:spcAft>
              <a:buNone/>
            </a:pPr>
            <a:r>
              <a:rPr i="1" lang="en" sz="1000">
                <a:solidFill>
                  <a:srgbClr val="00D160"/>
                </a:solidFill>
                <a:latin typeface="Rubik"/>
                <a:ea typeface="Rubik"/>
                <a:cs typeface="Rubik"/>
                <a:sym typeface="Rubik"/>
              </a:rPr>
              <a:t>How many of the below options would you tick?</a:t>
            </a:r>
            <a:endParaRPr i="1" sz="1000">
              <a:solidFill>
                <a:srgbClr val="00D160"/>
              </a:solidFill>
              <a:latin typeface="Rubik"/>
              <a:ea typeface="Rubik"/>
              <a:cs typeface="Rubik"/>
              <a:sym typeface="Rubik"/>
            </a:endParaRPr>
          </a:p>
        </p:txBody>
      </p:sp>
      <p:pic>
        <p:nvPicPr>
          <p:cNvPr id="232" name="Google Shape;232;p33"/>
          <p:cNvPicPr preferRelativeResize="0"/>
          <p:nvPr/>
        </p:nvPicPr>
        <p:blipFill>
          <a:blip r:embed="rId3">
            <a:alphaModFix/>
          </a:blip>
          <a:stretch>
            <a:fillRect/>
          </a:stretch>
        </p:blipFill>
        <p:spPr>
          <a:xfrm>
            <a:off x="8781300" y="4780795"/>
            <a:ext cx="210312" cy="210312"/>
          </a:xfrm>
          <a:prstGeom prst="rect">
            <a:avLst/>
          </a:prstGeom>
          <a:noFill/>
          <a:ln>
            <a:noFill/>
          </a:ln>
        </p:spPr>
      </p:pic>
      <p:grpSp>
        <p:nvGrpSpPr>
          <p:cNvPr id="233" name="Google Shape;233;p33"/>
          <p:cNvGrpSpPr/>
          <p:nvPr/>
        </p:nvGrpSpPr>
        <p:grpSpPr>
          <a:xfrm>
            <a:off x="621075" y="1884388"/>
            <a:ext cx="2579025" cy="2812200"/>
            <a:chOff x="446050" y="1595288"/>
            <a:chExt cx="2579025" cy="2812200"/>
          </a:xfrm>
        </p:grpSpPr>
        <p:sp>
          <p:nvSpPr>
            <p:cNvPr id="234" name="Google Shape;234;p33"/>
            <p:cNvSpPr txBox="1"/>
            <p:nvPr/>
          </p:nvSpPr>
          <p:spPr>
            <a:xfrm>
              <a:off x="862075" y="1595288"/>
              <a:ext cx="2163000" cy="2812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500"/>
                </a:spcBef>
                <a:spcAft>
                  <a:spcPts val="0"/>
                </a:spcAft>
                <a:buNone/>
              </a:pPr>
              <a:r>
                <a:rPr b="1" lang="en" sz="900">
                  <a:solidFill>
                    <a:schemeClr val="accent1"/>
                  </a:solidFill>
                  <a:latin typeface="Rubik"/>
                  <a:ea typeface="Rubik"/>
                  <a:cs typeface="Rubik"/>
                  <a:sym typeface="Rubik"/>
                </a:rPr>
                <a:t>City</a:t>
              </a:r>
              <a:r>
                <a:rPr lang="en" sz="900">
                  <a:latin typeface="Rubik"/>
                  <a:ea typeface="Rubik"/>
                  <a:cs typeface="Rubik"/>
                  <a:sym typeface="Rubik"/>
                </a:rPr>
                <a:t> </a:t>
              </a:r>
              <a:r>
                <a:rPr lang="en" sz="900">
                  <a:latin typeface="Rubik Light"/>
                  <a:ea typeface="Rubik Light"/>
                  <a:cs typeface="Rubik Light"/>
                  <a:sym typeface="Rubik Light"/>
                </a:rPr>
                <a:t>- I’m looking to commute and/or use my Moustache in the city</a:t>
              </a:r>
              <a:endParaRPr sz="900">
                <a:latin typeface="Rubik Light"/>
                <a:ea typeface="Rubik Light"/>
                <a:cs typeface="Rubik Light"/>
                <a:sym typeface="Rubik Light"/>
              </a:endParaRPr>
            </a:p>
            <a:p>
              <a:pPr indent="0" lvl="0" marL="0" rtl="0" algn="l">
                <a:lnSpc>
                  <a:spcPct val="115000"/>
                </a:lnSpc>
                <a:spcBef>
                  <a:spcPts val="1500"/>
                </a:spcBef>
                <a:spcAft>
                  <a:spcPts val="0"/>
                </a:spcAft>
                <a:buNone/>
              </a:pPr>
              <a:r>
                <a:rPr b="1" lang="en" sz="900">
                  <a:solidFill>
                    <a:schemeClr val="accent1"/>
                  </a:solidFill>
                  <a:latin typeface="Rubik"/>
                  <a:ea typeface="Rubik"/>
                  <a:cs typeface="Rubik"/>
                  <a:sym typeface="Rubik"/>
                </a:rPr>
                <a:t>Touring</a:t>
              </a:r>
              <a:r>
                <a:rPr lang="en" sz="900">
                  <a:latin typeface="Rubik"/>
                  <a:ea typeface="Rubik"/>
                  <a:cs typeface="Rubik"/>
                  <a:sym typeface="Rubik"/>
                </a:rPr>
                <a:t> </a:t>
              </a:r>
              <a:r>
                <a:rPr lang="en" sz="900">
                  <a:latin typeface="Rubik Light"/>
                  <a:ea typeface="Rubik Light"/>
                  <a:cs typeface="Rubik Light"/>
                  <a:sym typeface="Rubik Light"/>
                </a:rPr>
                <a:t>- I’m looking to get in the saddle and ride for hours to new locations</a:t>
              </a:r>
              <a:endParaRPr sz="900">
                <a:latin typeface="Rubik Light"/>
                <a:ea typeface="Rubik Light"/>
                <a:cs typeface="Rubik Light"/>
                <a:sym typeface="Rubik Light"/>
              </a:endParaRPr>
            </a:p>
            <a:p>
              <a:pPr indent="0" lvl="0" marL="0" rtl="0" algn="l">
                <a:lnSpc>
                  <a:spcPct val="115000"/>
                </a:lnSpc>
                <a:spcBef>
                  <a:spcPts val="1500"/>
                </a:spcBef>
                <a:spcAft>
                  <a:spcPts val="0"/>
                </a:spcAft>
                <a:buNone/>
              </a:pPr>
              <a:r>
                <a:rPr b="1" lang="en" sz="900">
                  <a:solidFill>
                    <a:schemeClr val="accent1"/>
                  </a:solidFill>
                  <a:latin typeface="Rubik"/>
                  <a:ea typeface="Rubik"/>
                  <a:cs typeface="Rubik"/>
                  <a:sym typeface="Rubik"/>
                </a:rPr>
                <a:t>All terrain </a:t>
              </a:r>
              <a:r>
                <a:rPr lang="en" sz="900">
                  <a:latin typeface="Rubik Light"/>
                  <a:ea typeface="Rubik Light"/>
                  <a:cs typeface="Rubik Light"/>
                  <a:sym typeface="Rubik Light"/>
                </a:rPr>
                <a:t>-  I want to master different landscapes, and need a multi-purpose, adaptable option for any weather</a:t>
              </a:r>
              <a:endParaRPr sz="900">
                <a:latin typeface="Rubik Light"/>
                <a:ea typeface="Rubik Light"/>
                <a:cs typeface="Rubik Light"/>
                <a:sym typeface="Rubik Light"/>
              </a:endParaRPr>
            </a:p>
            <a:p>
              <a:pPr indent="0" lvl="0" marL="0" rtl="0" algn="l">
                <a:lnSpc>
                  <a:spcPct val="115000"/>
                </a:lnSpc>
                <a:spcBef>
                  <a:spcPts val="1500"/>
                </a:spcBef>
                <a:spcAft>
                  <a:spcPts val="1000"/>
                </a:spcAft>
                <a:buNone/>
              </a:pPr>
              <a:r>
                <a:rPr b="1" lang="en" sz="900">
                  <a:solidFill>
                    <a:schemeClr val="accent1"/>
                  </a:solidFill>
                  <a:latin typeface="Rubik"/>
                  <a:ea typeface="Rubik"/>
                  <a:cs typeface="Rubik"/>
                  <a:sym typeface="Rubik"/>
                </a:rPr>
                <a:t>Comfort</a:t>
              </a:r>
              <a:r>
                <a:rPr lang="en" sz="900">
                  <a:latin typeface="Rubik"/>
                  <a:ea typeface="Rubik"/>
                  <a:cs typeface="Rubik"/>
                  <a:sym typeface="Rubik"/>
                </a:rPr>
                <a:t> </a:t>
              </a:r>
              <a:r>
                <a:rPr lang="en" sz="900">
                  <a:latin typeface="Rubik Light"/>
                  <a:ea typeface="Rubik Light"/>
                  <a:cs typeface="Rubik Light"/>
                  <a:sym typeface="Rubik Light"/>
                </a:rPr>
                <a:t>- I want to be as comfortable as I can on a bike, comfort is King (and Queen for that matter)</a:t>
              </a:r>
              <a:endParaRPr sz="900">
                <a:latin typeface="Rubik Light"/>
                <a:ea typeface="Rubik Light"/>
                <a:cs typeface="Rubik Light"/>
                <a:sym typeface="Rubik Light"/>
              </a:endParaRPr>
            </a:p>
          </p:txBody>
        </p:sp>
        <p:pic>
          <p:nvPicPr>
            <p:cNvPr id="235" name="Google Shape;235;p33"/>
            <p:cNvPicPr preferRelativeResize="0"/>
            <p:nvPr/>
          </p:nvPicPr>
          <p:blipFill>
            <a:blip r:embed="rId4">
              <a:alphaModFix/>
            </a:blip>
            <a:stretch>
              <a:fillRect/>
            </a:stretch>
          </p:blipFill>
          <p:spPr>
            <a:xfrm>
              <a:off x="446050" y="1630168"/>
              <a:ext cx="334356" cy="334356"/>
            </a:xfrm>
            <a:prstGeom prst="rect">
              <a:avLst/>
            </a:prstGeom>
            <a:noFill/>
            <a:ln>
              <a:noFill/>
            </a:ln>
          </p:spPr>
        </p:pic>
        <p:pic>
          <p:nvPicPr>
            <p:cNvPr id="236" name="Google Shape;236;p33"/>
            <p:cNvPicPr preferRelativeResize="0"/>
            <p:nvPr/>
          </p:nvPicPr>
          <p:blipFill>
            <a:blip r:embed="rId5">
              <a:alphaModFix/>
            </a:blip>
            <a:stretch>
              <a:fillRect/>
            </a:stretch>
          </p:blipFill>
          <p:spPr>
            <a:xfrm>
              <a:off x="447994" y="2203556"/>
              <a:ext cx="334356" cy="334356"/>
            </a:xfrm>
            <a:prstGeom prst="rect">
              <a:avLst/>
            </a:prstGeom>
            <a:noFill/>
            <a:ln>
              <a:noFill/>
            </a:ln>
          </p:spPr>
        </p:pic>
        <p:pic>
          <p:nvPicPr>
            <p:cNvPr id="237" name="Google Shape;237;p33"/>
            <p:cNvPicPr preferRelativeResize="0"/>
            <p:nvPr/>
          </p:nvPicPr>
          <p:blipFill>
            <a:blip r:embed="rId6">
              <a:alphaModFix/>
            </a:blip>
            <a:stretch>
              <a:fillRect/>
            </a:stretch>
          </p:blipFill>
          <p:spPr>
            <a:xfrm>
              <a:off x="446550" y="2833498"/>
              <a:ext cx="335800" cy="335800"/>
            </a:xfrm>
            <a:prstGeom prst="rect">
              <a:avLst/>
            </a:prstGeom>
            <a:noFill/>
            <a:ln>
              <a:noFill/>
            </a:ln>
          </p:spPr>
        </p:pic>
        <p:pic>
          <p:nvPicPr>
            <p:cNvPr id="238" name="Google Shape;238;p33"/>
            <p:cNvPicPr preferRelativeResize="0"/>
            <p:nvPr/>
          </p:nvPicPr>
          <p:blipFill>
            <a:blip r:embed="rId7">
              <a:alphaModFix/>
            </a:blip>
            <a:stretch>
              <a:fillRect/>
            </a:stretch>
          </p:blipFill>
          <p:spPr>
            <a:xfrm>
              <a:off x="446550" y="3643151"/>
              <a:ext cx="335800" cy="335800"/>
            </a:xfrm>
            <a:prstGeom prst="rect">
              <a:avLst/>
            </a:prstGeom>
            <a:noFill/>
            <a:ln>
              <a:noFill/>
            </a:ln>
          </p:spPr>
        </p:pic>
      </p:grpSp>
      <p:grpSp>
        <p:nvGrpSpPr>
          <p:cNvPr id="239" name="Google Shape;239;p33"/>
          <p:cNvGrpSpPr/>
          <p:nvPr/>
        </p:nvGrpSpPr>
        <p:grpSpPr>
          <a:xfrm>
            <a:off x="3279837" y="1884400"/>
            <a:ext cx="2584326" cy="2460300"/>
            <a:chOff x="3116874" y="1430925"/>
            <a:chExt cx="2584326" cy="2460300"/>
          </a:xfrm>
        </p:grpSpPr>
        <p:sp>
          <p:nvSpPr>
            <p:cNvPr id="240" name="Google Shape;240;p33"/>
            <p:cNvSpPr txBox="1"/>
            <p:nvPr/>
          </p:nvSpPr>
          <p:spPr>
            <a:xfrm>
              <a:off x="3538200" y="1430925"/>
              <a:ext cx="2163000" cy="2460300"/>
            </a:xfrm>
            <a:prstGeom prst="rect">
              <a:avLst/>
            </a:prstGeom>
            <a:noFill/>
            <a:ln>
              <a:noFill/>
            </a:ln>
          </p:spPr>
          <p:txBody>
            <a:bodyPr anchorCtr="0" anchor="t" bIns="91425" lIns="91425" spcFirstLastPara="1" rIns="0" wrap="square" tIns="91425">
              <a:spAutoFit/>
            </a:bodyPr>
            <a:lstStyle/>
            <a:p>
              <a:pPr indent="0" lvl="0" marL="0" marR="0" rtl="0" algn="l">
                <a:lnSpc>
                  <a:spcPct val="115000"/>
                </a:lnSpc>
                <a:spcBef>
                  <a:spcPts val="1500"/>
                </a:spcBef>
                <a:spcAft>
                  <a:spcPts val="0"/>
                </a:spcAft>
                <a:buNone/>
              </a:pPr>
              <a:r>
                <a:rPr b="1" lang="en" sz="900">
                  <a:solidFill>
                    <a:srgbClr val="00D160"/>
                  </a:solidFill>
                  <a:latin typeface="Rubik"/>
                  <a:ea typeface="Rubik"/>
                  <a:cs typeface="Rubik"/>
                  <a:sym typeface="Rubik"/>
                </a:rPr>
                <a:t>eMTB</a:t>
              </a:r>
              <a:r>
                <a:rPr lang="en" sz="900">
                  <a:latin typeface="Rubik"/>
                  <a:ea typeface="Rubik"/>
                  <a:cs typeface="Rubik"/>
                  <a:sym typeface="Rubik"/>
                </a:rPr>
                <a:t> </a:t>
              </a:r>
              <a:r>
                <a:rPr lang="en" sz="900">
                  <a:latin typeface="Rubik Light"/>
                  <a:ea typeface="Rubik Light"/>
                  <a:cs typeface="Rubik Light"/>
                  <a:sym typeface="Rubik Light"/>
                </a:rPr>
                <a:t>- I’m an adrenaline fuelled thrill seeker, and I make no apologies for that.</a:t>
              </a:r>
              <a:endParaRPr sz="900">
                <a:latin typeface="Rubik Light"/>
                <a:ea typeface="Rubik Light"/>
                <a:cs typeface="Rubik Light"/>
                <a:sym typeface="Rubik Light"/>
              </a:endParaRPr>
            </a:p>
            <a:p>
              <a:pPr indent="0" lvl="0" marL="0" marR="0" rtl="0" algn="l">
                <a:lnSpc>
                  <a:spcPct val="115000"/>
                </a:lnSpc>
                <a:spcBef>
                  <a:spcPts val="1500"/>
                </a:spcBef>
                <a:spcAft>
                  <a:spcPts val="0"/>
                </a:spcAft>
                <a:buNone/>
              </a:pPr>
              <a:r>
                <a:rPr b="1" lang="en" sz="900">
                  <a:solidFill>
                    <a:srgbClr val="00D160"/>
                  </a:solidFill>
                  <a:latin typeface="Rubik"/>
                  <a:ea typeface="Rubik"/>
                  <a:cs typeface="Rubik"/>
                  <a:sym typeface="Rubik"/>
                </a:rPr>
                <a:t>Long range</a:t>
              </a:r>
              <a:r>
                <a:rPr lang="en" sz="900">
                  <a:latin typeface="Rubik"/>
                  <a:ea typeface="Rubik"/>
                  <a:cs typeface="Rubik"/>
                  <a:sym typeface="Rubik"/>
                </a:rPr>
                <a:t> </a:t>
              </a:r>
              <a:r>
                <a:rPr lang="en" sz="900">
                  <a:latin typeface="Rubik Light"/>
                  <a:ea typeface="Rubik Light"/>
                  <a:cs typeface="Rubik Light"/>
                  <a:sym typeface="Rubik Light"/>
                </a:rPr>
                <a:t>- I need a bike that will take me 100+ miles in one single charge</a:t>
              </a:r>
              <a:endParaRPr sz="900">
                <a:latin typeface="Rubik Light"/>
                <a:ea typeface="Rubik Light"/>
                <a:cs typeface="Rubik Light"/>
                <a:sym typeface="Rubik Light"/>
              </a:endParaRPr>
            </a:p>
            <a:p>
              <a:pPr indent="0" lvl="0" marL="0" marR="0" rtl="0" algn="l">
                <a:lnSpc>
                  <a:spcPct val="115000"/>
                </a:lnSpc>
                <a:spcBef>
                  <a:spcPts val="1500"/>
                </a:spcBef>
                <a:spcAft>
                  <a:spcPts val="1000"/>
                </a:spcAft>
                <a:buNone/>
              </a:pPr>
              <a:r>
                <a:rPr b="1" lang="en" sz="900">
                  <a:solidFill>
                    <a:srgbClr val="00D160"/>
                  </a:solidFill>
                  <a:latin typeface="Rubik"/>
                  <a:ea typeface="Rubik"/>
                  <a:cs typeface="Rubik"/>
                  <a:sym typeface="Rubik"/>
                </a:rPr>
                <a:t>High Speed</a:t>
              </a:r>
              <a:r>
                <a:rPr lang="en" sz="900">
                  <a:latin typeface="Rubik"/>
                  <a:ea typeface="Rubik"/>
                  <a:cs typeface="Rubik"/>
                  <a:sym typeface="Rubik"/>
                </a:rPr>
                <a:t> </a:t>
              </a:r>
              <a:r>
                <a:rPr lang="en" sz="900">
                  <a:latin typeface="Rubik Light"/>
                  <a:ea typeface="Rubik Light"/>
                  <a:cs typeface="Rubik Light"/>
                  <a:sym typeface="Rubik Light"/>
                </a:rPr>
                <a:t>- The Moustache Friday 27 FS Speed can go up to 30 mph! This is a ‘Speed Pedelec’’. If you were to purchase one of these options, you need to register the bike as an L1E moped in the UK and follow the steps to ensure road legality - more information can be found </a:t>
              </a:r>
              <a:r>
                <a:rPr lang="en" sz="900" u="sng">
                  <a:solidFill>
                    <a:schemeClr val="hlink"/>
                  </a:solidFill>
                  <a:latin typeface="Rubik Light"/>
                  <a:ea typeface="Rubik Light"/>
                  <a:cs typeface="Rubik Light"/>
                  <a:sym typeface="Rubik Light"/>
                  <a:hlinkClick r:id="rId8"/>
                </a:rPr>
                <a:t>here</a:t>
              </a:r>
              <a:endParaRPr sz="900">
                <a:solidFill>
                  <a:schemeClr val="dk1"/>
                </a:solidFill>
                <a:latin typeface="Rubik"/>
                <a:ea typeface="Rubik"/>
                <a:cs typeface="Rubik"/>
                <a:sym typeface="Rubik"/>
              </a:endParaRPr>
            </a:p>
          </p:txBody>
        </p:sp>
        <p:pic>
          <p:nvPicPr>
            <p:cNvPr id="241" name="Google Shape;241;p33"/>
            <p:cNvPicPr preferRelativeResize="0"/>
            <p:nvPr/>
          </p:nvPicPr>
          <p:blipFill>
            <a:blip r:embed="rId9">
              <a:alphaModFix/>
            </a:blip>
            <a:stretch>
              <a:fillRect/>
            </a:stretch>
          </p:blipFill>
          <p:spPr>
            <a:xfrm>
              <a:off x="3116875" y="1478875"/>
              <a:ext cx="335800" cy="335800"/>
            </a:xfrm>
            <a:prstGeom prst="rect">
              <a:avLst/>
            </a:prstGeom>
            <a:noFill/>
            <a:ln>
              <a:noFill/>
            </a:ln>
          </p:spPr>
        </p:pic>
        <p:pic>
          <p:nvPicPr>
            <p:cNvPr id="242" name="Google Shape;242;p33"/>
            <p:cNvPicPr preferRelativeResize="0"/>
            <p:nvPr/>
          </p:nvPicPr>
          <p:blipFill>
            <a:blip r:embed="rId10">
              <a:alphaModFix/>
            </a:blip>
            <a:stretch>
              <a:fillRect/>
            </a:stretch>
          </p:blipFill>
          <p:spPr>
            <a:xfrm>
              <a:off x="3116874" y="2530528"/>
              <a:ext cx="335800" cy="335795"/>
            </a:xfrm>
            <a:prstGeom prst="rect">
              <a:avLst/>
            </a:prstGeom>
            <a:noFill/>
            <a:ln>
              <a:noFill/>
            </a:ln>
          </p:spPr>
        </p:pic>
        <p:pic>
          <p:nvPicPr>
            <p:cNvPr id="243" name="Google Shape;243;p33"/>
            <p:cNvPicPr preferRelativeResize="0"/>
            <p:nvPr/>
          </p:nvPicPr>
          <p:blipFill>
            <a:blip r:embed="rId11">
              <a:alphaModFix/>
            </a:blip>
            <a:stretch>
              <a:fillRect/>
            </a:stretch>
          </p:blipFill>
          <p:spPr>
            <a:xfrm>
              <a:off x="3124925" y="2004701"/>
              <a:ext cx="335800" cy="335800"/>
            </a:xfrm>
            <a:prstGeom prst="rect">
              <a:avLst/>
            </a:prstGeom>
            <a:noFill/>
            <a:ln>
              <a:noFill/>
            </a:ln>
          </p:spPr>
        </p:pic>
      </p:grpSp>
      <p:pic>
        <p:nvPicPr>
          <p:cNvPr id="244" name="Google Shape;244;p33"/>
          <p:cNvPicPr preferRelativeResize="0"/>
          <p:nvPr/>
        </p:nvPicPr>
        <p:blipFill>
          <a:blip r:embed="rId12">
            <a:alphaModFix/>
          </a:blip>
          <a:stretch>
            <a:fillRect/>
          </a:stretch>
        </p:blipFill>
        <p:spPr>
          <a:xfrm>
            <a:off x="7969648" y="4766058"/>
            <a:ext cx="644950" cy="235683"/>
          </a:xfrm>
          <a:prstGeom prst="rect">
            <a:avLst/>
          </a:prstGeom>
          <a:noFill/>
          <a:ln>
            <a:noFill/>
          </a:ln>
        </p:spPr>
      </p:pic>
      <p:pic>
        <p:nvPicPr>
          <p:cNvPr id="245" name="Google Shape;245;p33"/>
          <p:cNvPicPr preferRelativeResize="0"/>
          <p:nvPr/>
        </p:nvPicPr>
        <p:blipFill rotWithShape="1">
          <a:blip r:embed="rId13">
            <a:alphaModFix/>
          </a:blip>
          <a:srcRect b="19659" l="0" r="0" t="19665"/>
          <a:stretch/>
        </p:blipFill>
        <p:spPr>
          <a:xfrm flipH="1">
            <a:off x="5663424" y="0"/>
            <a:ext cx="6781800" cy="5143500"/>
          </a:xfrm>
          <a:prstGeom prst="parallelogram">
            <a:avLst>
              <a:gd fmla="val 25000" name="adj"/>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4"/>
          <p:cNvSpPr txBox="1"/>
          <p:nvPr/>
        </p:nvSpPr>
        <p:spPr>
          <a:xfrm>
            <a:off x="1466250" y="1575850"/>
            <a:ext cx="6211500" cy="163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2400">
                <a:solidFill>
                  <a:srgbClr val="00D160"/>
                </a:solidFill>
                <a:latin typeface="Rubik"/>
                <a:ea typeface="Rubik"/>
                <a:cs typeface="Rubik"/>
                <a:sym typeface="Rubik"/>
              </a:rPr>
              <a:t>WANT TO SPEAK TO ONE OF OUR SPECIALISTS?</a:t>
            </a:r>
            <a:endParaRPr i="1" sz="2400">
              <a:solidFill>
                <a:srgbClr val="00D160"/>
              </a:solidFill>
              <a:latin typeface="Rubik"/>
              <a:ea typeface="Rubik"/>
              <a:cs typeface="Rubik"/>
              <a:sym typeface="Rubik"/>
            </a:endParaRPr>
          </a:p>
          <a:p>
            <a:pPr indent="0" lvl="0" marL="0" rtl="0" algn="ctr">
              <a:spcBef>
                <a:spcPts val="1200"/>
              </a:spcBef>
              <a:spcAft>
                <a:spcPts val="1200"/>
              </a:spcAft>
              <a:buNone/>
            </a:pPr>
            <a:r>
              <a:rPr i="1" lang="en" sz="1800">
                <a:solidFill>
                  <a:schemeClr val="lt1"/>
                </a:solidFill>
                <a:latin typeface="Rubik"/>
                <a:ea typeface="Rubik"/>
                <a:cs typeface="Rubik"/>
                <a:sym typeface="Rubik"/>
              </a:rPr>
              <a:t>FEEL FREE TO BOOK IN FOR FOR A TEST-RIDE OR VIRTUAL CONSULTATION </a:t>
            </a:r>
            <a:r>
              <a:rPr i="1" lang="en" sz="1800" u="sng">
                <a:solidFill>
                  <a:srgbClr val="00D160"/>
                </a:solidFill>
                <a:latin typeface="Rubik"/>
                <a:ea typeface="Rubik"/>
                <a:cs typeface="Rubik"/>
                <a:sym typeface="Rubik"/>
                <a:hlinkClick r:id="rId3">
                  <a:extLst>
                    <a:ext uri="{A12FA001-AC4F-418D-AE19-62706E023703}">
                      <ahyp:hlinkClr val="tx"/>
                    </a:ext>
                  </a:extLst>
                </a:hlinkClick>
              </a:rPr>
              <a:t>HERE</a:t>
            </a:r>
            <a:endParaRPr b="1" sz="600">
              <a:solidFill>
                <a:srgbClr val="00D16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5"/>
          <p:cNvSpPr txBox="1"/>
          <p:nvPr/>
        </p:nvSpPr>
        <p:spPr>
          <a:xfrm>
            <a:off x="707775" y="452700"/>
            <a:ext cx="8429700" cy="5910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None/>
            </a:pPr>
            <a:r>
              <a:rPr lang="en" sz="2400">
                <a:latin typeface="Rubik SemiBold"/>
                <a:ea typeface="Rubik SemiBold"/>
                <a:cs typeface="Rubik SemiBold"/>
                <a:sym typeface="Rubik SemiBold"/>
              </a:rPr>
              <a:t>THE BOSCH</a:t>
            </a:r>
            <a:br>
              <a:rPr lang="en" sz="2400">
                <a:solidFill>
                  <a:srgbClr val="222222"/>
                </a:solidFill>
                <a:latin typeface="Rubik SemiBold"/>
                <a:ea typeface="Rubik SemiBold"/>
                <a:cs typeface="Rubik SemiBold"/>
                <a:sym typeface="Rubik SemiBold"/>
              </a:rPr>
            </a:br>
            <a:r>
              <a:rPr lang="en" sz="2400">
                <a:solidFill>
                  <a:schemeClr val="accent1"/>
                </a:solidFill>
                <a:latin typeface="Rubik SemiBold"/>
                <a:ea typeface="Rubik SemiBold"/>
                <a:cs typeface="Rubik SemiBold"/>
                <a:sym typeface="Rubik SemiBold"/>
              </a:rPr>
              <a:t>EBIKE SYSTEM</a:t>
            </a:r>
            <a:endParaRPr sz="2400">
              <a:solidFill>
                <a:schemeClr val="accent1"/>
              </a:solidFill>
              <a:latin typeface="Rubik SemiBold"/>
              <a:ea typeface="Rubik SemiBold"/>
              <a:cs typeface="Rubik SemiBold"/>
              <a:sym typeface="Rubik SemiBold"/>
            </a:endParaRPr>
          </a:p>
        </p:txBody>
      </p:sp>
      <p:sp>
        <p:nvSpPr>
          <p:cNvPr id="256" name="Google Shape;256;p35"/>
          <p:cNvSpPr txBox="1"/>
          <p:nvPr/>
        </p:nvSpPr>
        <p:spPr>
          <a:xfrm>
            <a:off x="577975" y="1255025"/>
            <a:ext cx="3538500" cy="2455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000">
                <a:latin typeface="Rubik Light"/>
                <a:ea typeface="Rubik Light"/>
                <a:cs typeface="Rubik Light"/>
                <a:sym typeface="Rubik Light"/>
              </a:rPr>
              <a:t>Before showing you the type of Moustache’s available, it’s important that we all understand how an eBike works, and </a:t>
            </a:r>
            <a:r>
              <a:rPr lang="en" sz="1000">
                <a:latin typeface="Rubik Medium"/>
                <a:ea typeface="Rubik Medium"/>
                <a:cs typeface="Rubik Medium"/>
                <a:sym typeface="Rubik Medium"/>
              </a:rPr>
              <a:t>the market-leading system </a:t>
            </a:r>
            <a:r>
              <a:rPr lang="en" sz="1000">
                <a:latin typeface="Rubik Light"/>
                <a:ea typeface="Rubik Light"/>
                <a:cs typeface="Rubik Light"/>
                <a:sym typeface="Rubik Light"/>
              </a:rPr>
              <a:t>that Moustache’s are built off… </a:t>
            </a:r>
            <a:r>
              <a:rPr lang="en" sz="1000">
                <a:latin typeface="Rubik Medium"/>
                <a:ea typeface="Rubik Medium"/>
                <a:cs typeface="Rubik Medium"/>
                <a:sym typeface="Rubik Medium"/>
              </a:rPr>
              <a:t>Bosch!</a:t>
            </a:r>
            <a:r>
              <a:rPr lang="en" sz="1000">
                <a:latin typeface="Rubik Light"/>
                <a:ea typeface="Rubik Light"/>
                <a:cs typeface="Rubik Light"/>
                <a:sym typeface="Rubik Light"/>
              </a:rPr>
              <a:t> </a:t>
            </a:r>
            <a:endParaRPr sz="1000">
              <a:latin typeface="Rubik Light"/>
              <a:ea typeface="Rubik Light"/>
              <a:cs typeface="Rubik Light"/>
              <a:sym typeface="Rubik Light"/>
            </a:endParaRPr>
          </a:p>
          <a:p>
            <a:pPr indent="0" lvl="0" marL="0" rtl="0" algn="l">
              <a:lnSpc>
                <a:spcPct val="115000"/>
              </a:lnSpc>
              <a:spcBef>
                <a:spcPts val="0"/>
              </a:spcBef>
              <a:spcAft>
                <a:spcPts val="0"/>
              </a:spcAft>
              <a:buNone/>
            </a:pPr>
            <a:r>
              <a:t/>
            </a:r>
            <a:endParaRPr sz="1000">
              <a:latin typeface="Rubik Light"/>
              <a:ea typeface="Rubik Light"/>
              <a:cs typeface="Rubik Light"/>
              <a:sym typeface="Rubik Light"/>
            </a:endParaRPr>
          </a:p>
          <a:p>
            <a:pPr indent="0" lvl="0" marL="0" rtl="0" algn="l">
              <a:lnSpc>
                <a:spcPct val="115000"/>
              </a:lnSpc>
              <a:spcBef>
                <a:spcPts val="0"/>
              </a:spcBef>
              <a:spcAft>
                <a:spcPts val="0"/>
              </a:spcAft>
              <a:buNone/>
            </a:pPr>
            <a:r>
              <a:rPr lang="en" sz="1000">
                <a:latin typeface="Rubik Light"/>
                <a:ea typeface="Rubik Light"/>
                <a:cs typeface="Rubik Light"/>
                <a:sym typeface="Rubik Light"/>
              </a:rPr>
              <a:t>As an electric assisted bike, </a:t>
            </a:r>
            <a:r>
              <a:rPr lang="en" sz="1000">
                <a:latin typeface="Rubik Medium"/>
                <a:ea typeface="Rubik Medium"/>
                <a:cs typeface="Rubik Medium"/>
                <a:sym typeface="Rubik Medium"/>
              </a:rPr>
              <a:t>your Moustache’s power is assisted by a torque sensor</a:t>
            </a:r>
            <a:r>
              <a:rPr lang="en" sz="1000">
                <a:latin typeface="Rubik Light"/>
                <a:ea typeface="Rubik Light"/>
                <a:cs typeface="Rubik Light"/>
                <a:sym typeface="Rubik Light"/>
              </a:rPr>
              <a:t>, built into the bottom bracket. The torque sensor senses how hard you're working and how hard you’re having to work via other sensors and </a:t>
            </a:r>
            <a:r>
              <a:rPr lang="en" sz="1000">
                <a:latin typeface="Rubik Medium"/>
                <a:ea typeface="Rubik Medium"/>
                <a:cs typeface="Rubik Medium"/>
                <a:sym typeface="Rubik Medium"/>
              </a:rPr>
              <a:t>a sophisticated control system adds assistance to the bike</a:t>
            </a:r>
            <a:r>
              <a:rPr lang="en" sz="1000">
                <a:latin typeface="Rubik Light"/>
                <a:ea typeface="Rubik Light"/>
                <a:cs typeface="Rubik Light"/>
                <a:sym typeface="Rubik Light"/>
              </a:rPr>
              <a:t>. </a:t>
            </a:r>
            <a:br>
              <a:rPr lang="en" sz="1000">
                <a:latin typeface="Rubik Light"/>
                <a:ea typeface="Rubik Light"/>
                <a:cs typeface="Rubik Light"/>
                <a:sym typeface="Rubik Light"/>
              </a:rPr>
            </a:br>
            <a:br>
              <a:rPr lang="en" sz="1000">
                <a:latin typeface="Rubik Light"/>
                <a:ea typeface="Rubik Light"/>
                <a:cs typeface="Rubik Light"/>
                <a:sym typeface="Rubik Light"/>
              </a:rPr>
            </a:br>
            <a:r>
              <a:rPr lang="en" sz="1000">
                <a:latin typeface="Rubik Medium"/>
                <a:ea typeface="Rubik Medium"/>
                <a:cs typeface="Rubik Medium"/>
                <a:sym typeface="Rubik Medium"/>
              </a:rPr>
              <a:t>Bosch products measure your pedalling at 1,000 per second, offering you the smoothest and most intuitive ride out of any eBike system!</a:t>
            </a:r>
            <a:endParaRPr sz="1000">
              <a:latin typeface="Rubik Medium"/>
              <a:ea typeface="Rubik Medium"/>
              <a:cs typeface="Rubik Medium"/>
              <a:sym typeface="Rubik Medium"/>
            </a:endParaRPr>
          </a:p>
        </p:txBody>
      </p:sp>
      <p:pic>
        <p:nvPicPr>
          <p:cNvPr id="257" name="Google Shape;257;p35"/>
          <p:cNvPicPr preferRelativeResize="0"/>
          <p:nvPr/>
        </p:nvPicPr>
        <p:blipFill>
          <a:blip r:embed="rId3">
            <a:alphaModFix/>
          </a:blip>
          <a:stretch>
            <a:fillRect/>
          </a:stretch>
        </p:blipFill>
        <p:spPr>
          <a:xfrm>
            <a:off x="8781300" y="4780795"/>
            <a:ext cx="210312" cy="210312"/>
          </a:xfrm>
          <a:prstGeom prst="rect">
            <a:avLst/>
          </a:prstGeom>
          <a:noFill/>
          <a:ln>
            <a:noFill/>
          </a:ln>
        </p:spPr>
      </p:pic>
      <p:pic>
        <p:nvPicPr>
          <p:cNvPr id="258" name="Google Shape;258;p35"/>
          <p:cNvPicPr preferRelativeResize="0"/>
          <p:nvPr/>
        </p:nvPicPr>
        <p:blipFill>
          <a:blip r:embed="rId4">
            <a:alphaModFix/>
          </a:blip>
          <a:stretch>
            <a:fillRect/>
          </a:stretch>
        </p:blipFill>
        <p:spPr>
          <a:xfrm>
            <a:off x="7969648" y="4766058"/>
            <a:ext cx="644950" cy="235683"/>
          </a:xfrm>
          <a:prstGeom prst="rect">
            <a:avLst/>
          </a:prstGeom>
          <a:noFill/>
          <a:ln>
            <a:noFill/>
          </a:ln>
        </p:spPr>
      </p:pic>
      <p:pic>
        <p:nvPicPr>
          <p:cNvPr descr="Ben meets with Mark Haylett of Bosch eBike Systems to talk all things the Smart System. Ben takes Mark on a nice ride out from Fully Charged London Bridge to Fully Charged Chiswick, and whilst taking in the sights goes over the custom riding modes and the Bosch eBike ABS. When at the Chiswick store, Mark gives Ben an insight into the eBike Lock and Alarm feature with the BoschConnectModule, before some FAQ's from our audience. &#10;&#10;Book a consultation or test-ride at one of our stores here - https://www.fullycharged.com/test-ride-an-ebike/&#10;&#10;Follow us on Social Media:&#10;&#10;Facebook - https://www.facebook.com/fullychargedebikes&#10;Instagram - https://www.instagram.com/fullychargeduk&#10;LinkedIn - https://www.linkedin.com/company/fully-charged/&#10;Twitter - https://twitter.com/fullychargeduk/﻿&#10;&#10;Chapters &#10;00:00 - Intro &#10;01:43 - Smart System Summary&#10;03:19 - Riding Modes &#10;06:51 - Custom Riding Modes&#10;09:06 - Bosch ABS &#10;13:00 - Arrival at Chiswick&#10;14:04 - Bosch Lock &amp; Alarm&#10;17:10 - Connecting Your Phone&#10;19:40 - FAQ's &#10;&#10;﻿#FullyCharged #BoscheBikeSystems #SmartSystem #electricbike" id="259" name="Google Shape;259;p35" title="Making sense of the Bosch eBike Smart System | Fully Charged Electric Bike Review with Bosch">
            <a:hlinkClick r:id="rId5"/>
          </p:cNvPr>
          <p:cNvPicPr preferRelativeResize="0"/>
          <p:nvPr/>
        </p:nvPicPr>
        <p:blipFill>
          <a:blip r:embed="rId6">
            <a:alphaModFix/>
          </a:blip>
          <a:stretch>
            <a:fillRect/>
          </a:stretch>
        </p:blipFill>
        <p:spPr>
          <a:xfrm>
            <a:off x="4302700" y="1197625"/>
            <a:ext cx="4568900" cy="2570000"/>
          </a:xfrm>
          <a:prstGeom prst="rect">
            <a:avLst/>
          </a:prstGeom>
          <a:noFill/>
          <a:ln>
            <a:noFill/>
          </a:ln>
        </p:spPr>
      </p:pic>
      <p:sp>
        <p:nvSpPr>
          <p:cNvPr id="260" name="Google Shape;260;p35"/>
          <p:cNvSpPr txBox="1"/>
          <p:nvPr/>
        </p:nvSpPr>
        <p:spPr>
          <a:xfrm>
            <a:off x="5198550" y="3831988"/>
            <a:ext cx="30000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a:latin typeface="Rubik Medium"/>
                <a:ea typeface="Rubik Medium"/>
                <a:cs typeface="Rubik Medium"/>
                <a:sym typeface="Rubik Medium"/>
              </a:rPr>
              <a:t>View our latest Bosch Smart System video with the Bosch UK team </a:t>
            </a:r>
            <a:r>
              <a:rPr lang="en" sz="1000" u="sng">
                <a:solidFill>
                  <a:schemeClr val="hlink"/>
                </a:solidFill>
                <a:latin typeface="Rubik Medium"/>
                <a:ea typeface="Rubik Medium"/>
                <a:cs typeface="Rubik Medium"/>
                <a:sym typeface="Rubik Medium"/>
                <a:hlinkClick r:id="rId7"/>
              </a:rPr>
              <a:t>here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6"/>
          <p:cNvSpPr txBox="1"/>
          <p:nvPr>
            <p:ph idx="4294967295" type="body"/>
          </p:nvPr>
        </p:nvSpPr>
        <p:spPr>
          <a:xfrm>
            <a:off x="3977027" y="2938100"/>
            <a:ext cx="1263900" cy="8874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900">
                <a:solidFill>
                  <a:schemeClr val="lt1"/>
                </a:solidFill>
                <a:latin typeface="Rubik SemiBold"/>
                <a:ea typeface="Rubik SemiBold"/>
                <a:cs typeface="Rubik SemiBold"/>
                <a:sym typeface="Rubik SemiBold"/>
              </a:rPr>
              <a:t>Performance Line</a:t>
            </a:r>
            <a:endParaRPr sz="1500">
              <a:solidFill>
                <a:schemeClr val="lt1"/>
              </a:solidFill>
              <a:latin typeface="Rubik SemiBold"/>
              <a:ea typeface="Rubik SemiBold"/>
              <a:cs typeface="Rubik SemiBold"/>
              <a:sym typeface="Rubik SemiBold"/>
            </a:endParaRPr>
          </a:p>
          <a:p>
            <a:pPr indent="0" lvl="0" marL="0" rtl="0" algn="l">
              <a:lnSpc>
                <a:spcPct val="119000"/>
              </a:lnSpc>
              <a:spcBef>
                <a:spcPts val="1000"/>
              </a:spcBef>
              <a:spcAft>
                <a:spcPts val="0"/>
              </a:spcAft>
              <a:buNone/>
            </a:pPr>
            <a:r>
              <a:rPr lang="en" sz="700">
                <a:solidFill>
                  <a:schemeClr val="lt1"/>
                </a:solidFill>
                <a:latin typeface="Rubik Light"/>
                <a:ea typeface="Rubik Light"/>
                <a:cs typeface="Rubik Light"/>
                <a:sym typeface="Rubik Light"/>
              </a:rPr>
              <a:t>Uses 300% pedal assistance and can get up to 75Nm of torque, offering plenty of power for city use, as well as touring options.</a:t>
            </a:r>
            <a:endParaRPr sz="700">
              <a:solidFill>
                <a:schemeClr val="lt1"/>
              </a:solidFill>
              <a:latin typeface="Rubik Light"/>
              <a:ea typeface="Rubik Light"/>
              <a:cs typeface="Rubik Light"/>
              <a:sym typeface="Rubik Light"/>
            </a:endParaRPr>
          </a:p>
        </p:txBody>
      </p:sp>
      <p:sp>
        <p:nvSpPr>
          <p:cNvPr id="266" name="Google Shape;266;p36"/>
          <p:cNvSpPr txBox="1"/>
          <p:nvPr>
            <p:ph idx="4294967295" type="body"/>
          </p:nvPr>
        </p:nvSpPr>
        <p:spPr>
          <a:xfrm>
            <a:off x="5658314" y="2957450"/>
            <a:ext cx="1261500" cy="10155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900">
                <a:solidFill>
                  <a:schemeClr val="lt1"/>
                </a:solidFill>
                <a:latin typeface="Rubik SemiBold"/>
                <a:ea typeface="Rubik SemiBold"/>
                <a:cs typeface="Rubik SemiBold"/>
                <a:sym typeface="Rubik SemiBold"/>
              </a:rPr>
              <a:t>Performance Line CX</a:t>
            </a:r>
            <a:endParaRPr sz="1500">
              <a:solidFill>
                <a:schemeClr val="lt1"/>
              </a:solidFill>
              <a:latin typeface="Rubik SemiBold"/>
              <a:ea typeface="Rubik SemiBold"/>
              <a:cs typeface="Rubik SemiBold"/>
              <a:sym typeface="Rubik SemiBold"/>
            </a:endParaRPr>
          </a:p>
          <a:p>
            <a:pPr indent="0" lvl="0" marL="0" rtl="0" algn="l">
              <a:lnSpc>
                <a:spcPct val="119000"/>
              </a:lnSpc>
              <a:spcBef>
                <a:spcPts val="1000"/>
              </a:spcBef>
              <a:spcAft>
                <a:spcPts val="0"/>
              </a:spcAft>
              <a:buNone/>
            </a:pPr>
            <a:r>
              <a:rPr lang="en" sz="700">
                <a:solidFill>
                  <a:schemeClr val="lt1"/>
                </a:solidFill>
                <a:latin typeface="Rubik Light"/>
                <a:ea typeface="Rubik Light"/>
                <a:cs typeface="Rubik Light"/>
                <a:sym typeface="Rubik Light"/>
              </a:rPr>
              <a:t>The top of the line consumer motor, offering 340% pedal assistance and 85Nm of torque… which if needed would make any hill quiver in its boots!</a:t>
            </a:r>
            <a:endParaRPr sz="700">
              <a:solidFill>
                <a:schemeClr val="lt1"/>
              </a:solidFill>
              <a:latin typeface="Rubik Light"/>
              <a:ea typeface="Rubik Light"/>
              <a:cs typeface="Rubik Light"/>
              <a:sym typeface="Rubik Light"/>
            </a:endParaRPr>
          </a:p>
        </p:txBody>
      </p:sp>
      <p:sp>
        <p:nvSpPr>
          <p:cNvPr id="267" name="Google Shape;267;p36"/>
          <p:cNvSpPr txBox="1"/>
          <p:nvPr>
            <p:ph idx="4294967295" type="body"/>
          </p:nvPr>
        </p:nvSpPr>
        <p:spPr>
          <a:xfrm>
            <a:off x="7339574" y="2956575"/>
            <a:ext cx="1280100" cy="13617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900">
                <a:solidFill>
                  <a:schemeClr val="lt1"/>
                </a:solidFill>
                <a:latin typeface="Rubik SemiBold"/>
                <a:ea typeface="Rubik SemiBold"/>
                <a:cs typeface="Rubik SemiBold"/>
                <a:sym typeface="Rubik SemiBold"/>
              </a:rPr>
              <a:t>Cargo Line</a:t>
            </a:r>
            <a:br>
              <a:rPr lang="en" sz="900">
                <a:solidFill>
                  <a:schemeClr val="lt1"/>
                </a:solidFill>
                <a:latin typeface="Rubik Medium"/>
                <a:ea typeface="Rubik Medium"/>
                <a:cs typeface="Rubik Medium"/>
                <a:sym typeface="Rubik Medium"/>
              </a:rPr>
            </a:br>
            <a:br>
              <a:rPr lang="en" sz="900">
                <a:solidFill>
                  <a:schemeClr val="lt1"/>
                </a:solidFill>
                <a:latin typeface="Rubik Medium"/>
                <a:ea typeface="Rubik Medium"/>
                <a:cs typeface="Rubik Medium"/>
                <a:sym typeface="Rubik Medium"/>
              </a:rPr>
            </a:br>
            <a:r>
              <a:rPr lang="en" sz="700">
                <a:solidFill>
                  <a:schemeClr val="lt1"/>
                </a:solidFill>
                <a:latin typeface="Rubik Light"/>
                <a:ea typeface="Rubik Light"/>
                <a:cs typeface="Rubik Light"/>
                <a:sym typeface="Rubik Light"/>
              </a:rPr>
              <a:t>Enter the beast! The Cargo Line motor, designed for the Moustache Lundi 20.3, has 400% pedal assistance and 85Nm of torque - which can carry your kids or heavy loads with ease across any terrain.</a:t>
            </a:r>
            <a:endParaRPr sz="700">
              <a:solidFill>
                <a:schemeClr val="lt1"/>
              </a:solidFill>
              <a:latin typeface="Rubik Light"/>
              <a:ea typeface="Rubik Light"/>
              <a:cs typeface="Rubik Light"/>
              <a:sym typeface="Rubik Light"/>
            </a:endParaRPr>
          </a:p>
          <a:p>
            <a:pPr indent="0" lvl="0" marL="0" rtl="0" algn="l">
              <a:lnSpc>
                <a:spcPct val="119000"/>
              </a:lnSpc>
              <a:spcBef>
                <a:spcPts val="1000"/>
              </a:spcBef>
              <a:spcAft>
                <a:spcPts val="0"/>
              </a:spcAft>
              <a:buNone/>
            </a:pPr>
            <a:r>
              <a:t/>
            </a:r>
            <a:endParaRPr sz="600">
              <a:solidFill>
                <a:schemeClr val="lt1"/>
              </a:solidFill>
              <a:latin typeface="Rubik Light"/>
              <a:ea typeface="Rubik Light"/>
              <a:cs typeface="Rubik Light"/>
              <a:sym typeface="Rubik Light"/>
            </a:endParaRPr>
          </a:p>
          <a:p>
            <a:pPr indent="0" lvl="0" marL="0" rtl="0" algn="l">
              <a:lnSpc>
                <a:spcPct val="119000"/>
              </a:lnSpc>
              <a:spcBef>
                <a:spcPts val="0"/>
              </a:spcBef>
              <a:spcAft>
                <a:spcPts val="0"/>
              </a:spcAft>
              <a:buNone/>
            </a:pPr>
            <a:r>
              <a:t/>
            </a:r>
            <a:endParaRPr sz="600">
              <a:solidFill>
                <a:schemeClr val="lt1"/>
              </a:solidFill>
              <a:latin typeface="Rubik Light"/>
              <a:ea typeface="Rubik Light"/>
              <a:cs typeface="Rubik Light"/>
              <a:sym typeface="Rubik Light"/>
            </a:endParaRPr>
          </a:p>
        </p:txBody>
      </p:sp>
      <p:sp>
        <p:nvSpPr>
          <p:cNvPr id="268" name="Google Shape;268;p36"/>
          <p:cNvSpPr txBox="1"/>
          <p:nvPr>
            <p:ph idx="4294967295" type="body"/>
          </p:nvPr>
        </p:nvSpPr>
        <p:spPr>
          <a:xfrm>
            <a:off x="627425" y="570050"/>
            <a:ext cx="7935600" cy="9450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600">
                <a:solidFill>
                  <a:srgbClr val="00D160"/>
                </a:solidFill>
                <a:latin typeface="Rubik SemiBold"/>
                <a:ea typeface="Rubik SemiBold"/>
                <a:cs typeface="Rubik SemiBold"/>
                <a:sym typeface="Rubik SemiBold"/>
              </a:rPr>
              <a:t>MOTOR</a:t>
            </a:r>
            <a:endParaRPr sz="1600">
              <a:solidFill>
                <a:srgbClr val="00D160"/>
              </a:solidFill>
              <a:latin typeface="Rubik SemiBold"/>
              <a:ea typeface="Rubik SemiBold"/>
              <a:cs typeface="Rubik SemiBold"/>
              <a:sym typeface="Rubik SemiBold"/>
            </a:endParaRPr>
          </a:p>
          <a:p>
            <a:pPr indent="0" lvl="0" marL="0" rtl="0" algn="l">
              <a:lnSpc>
                <a:spcPct val="115000"/>
              </a:lnSpc>
              <a:spcBef>
                <a:spcPts val="1200"/>
              </a:spcBef>
              <a:spcAft>
                <a:spcPts val="1200"/>
              </a:spcAft>
              <a:buNone/>
            </a:pPr>
            <a:r>
              <a:rPr lang="en" sz="1000">
                <a:solidFill>
                  <a:schemeClr val="lt1"/>
                </a:solidFill>
                <a:latin typeface="Rubik Light"/>
                <a:ea typeface="Rubik Light"/>
                <a:cs typeface="Rubik Light"/>
                <a:sym typeface="Rubik Light"/>
              </a:rPr>
              <a:t>Moustache motors use either the Active Live, Active Line Plus, Performance Line, The Performance Line CX or the Cargo Line motor from Bosch.* The further you go up through the motos, the higher torque they have with greater assistance, and therefore consuming more energy from the battery and resulting in a reduced range.</a:t>
            </a:r>
            <a:endParaRPr sz="1000">
              <a:solidFill>
                <a:schemeClr val="lt1"/>
              </a:solidFill>
              <a:latin typeface="Rubik Light"/>
              <a:ea typeface="Rubik Light"/>
              <a:cs typeface="Rubik Light"/>
              <a:sym typeface="Rubik Light"/>
            </a:endParaRPr>
          </a:p>
        </p:txBody>
      </p:sp>
      <p:pic>
        <p:nvPicPr>
          <p:cNvPr id="269" name="Google Shape;269;p36"/>
          <p:cNvPicPr preferRelativeResize="0"/>
          <p:nvPr/>
        </p:nvPicPr>
        <p:blipFill>
          <a:blip r:embed="rId3">
            <a:alphaModFix/>
          </a:blip>
          <a:stretch>
            <a:fillRect/>
          </a:stretch>
        </p:blipFill>
        <p:spPr>
          <a:xfrm>
            <a:off x="7339575" y="1963850"/>
            <a:ext cx="1111124" cy="796225"/>
          </a:xfrm>
          <a:prstGeom prst="rect">
            <a:avLst/>
          </a:prstGeom>
          <a:noFill/>
          <a:ln>
            <a:noFill/>
          </a:ln>
        </p:spPr>
      </p:pic>
      <p:pic>
        <p:nvPicPr>
          <p:cNvPr id="270" name="Google Shape;270;p36"/>
          <p:cNvPicPr preferRelativeResize="0"/>
          <p:nvPr/>
        </p:nvPicPr>
        <p:blipFill>
          <a:blip r:embed="rId4">
            <a:alphaModFix/>
          </a:blip>
          <a:stretch>
            <a:fillRect/>
          </a:stretch>
        </p:blipFill>
        <p:spPr>
          <a:xfrm>
            <a:off x="7969388" y="4767076"/>
            <a:ext cx="649223" cy="237744"/>
          </a:xfrm>
          <a:prstGeom prst="rect">
            <a:avLst/>
          </a:prstGeom>
          <a:noFill/>
          <a:ln>
            <a:noFill/>
          </a:ln>
        </p:spPr>
      </p:pic>
      <p:sp>
        <p:nvSpPr>
          <p:cNvPr id="271" name="Google Shape;271;p36"/>
          <p:cNvSpPr txBox="1"/>
          <p:nvPr>
            <p:ph idx="4294967295" type="body"/>
          </p:nvPr>
        </p:nvSpPr>
        <p:spPr>
          <a:xfrm>
            <a:off x="2302202" y="2938100"/>
            <a:ext cx="1263900" cy="7593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900">
                <a:solidFill>
                  <a:schemeClr val="lt1"/>
                </a:solidFill>
                <a:latin typeface="Rubik SemiBold"/>
                <a:ea typeface="Rubik SemiBold"/>
                <a:cs typeface="Rubik SemiBold"/>
                <a:sym typeface="Rubik SemiBold"/>
              </a:rPr>
              <a:t>Active Line Plus Motor</a:t>
            </a:r>
            <a:endParaRPr sz="1500">
              <a:solidFill>
                <a:schemeClr val="lt1"/>
              </a:solidFill>
              <a:latin typeface="Rubik SemiBold"/>
              <a:ea typeface="Rubik SemiBold"/>
              <a:cs typeface="Rubik SemiBold"/>
              <a:sym typeface="Rubik SemiBold"/>
            </a:endParaRPr>
          </a:p>
          <a:p>
            <a:pPr indent="0" lvl="0" marL="0" rtl="0" algn="l">
              <a:lnSpc>
                <a:spcPct val="119000"/>
              </a:lnSpc>
              <a:spcBef>
                <a:spcPts val="1000"/>
              </a:spcBef>
              <a:spcAft>
                <a:spcPts val="0"/>
              </a:spcAft>
              <a:buNone/>
            </a:pPr>
            <a:r>
              <a:rPr lang="en" sz="700">
                <a:solidFill>
                  <a:schemeClr val="lt1"/>
                </a:solidFill>
                <a:latin typeface="Rubik Light"/>
                <a:ea typeface="Rubik Light"/>
                <a:cs typeface="Rubik Light"/>
                <a:sym typeface="Rubik Light"/>
              </a:rPr>
              <a:t>Uses 270% pedal assistance and 50Nm of torque. It is a versatile solution for city trips and light touring.</a:t>
            </a:r>
            <a:endParaRPr sz="700">
              <a:solidFill>
                <a:schemeClr val="lt1"/>
              </a:solidFill>
              <a:latin typeface="Rubik Light"/>
              <a:ea typeface="Rubik Light"/>
              <a:cs typeface="Rubik Light"/>
              <a:sym typeface="Rubik Light"/>
            </a:endParaRPr>
          </a:p>
        </p:txBody>
      </p:sp>
      <p:sp>
        <p:nvSpPr>
          <p:cNvPr id="272" name="Google Shape;272;p36"/>
          <p:cNvSpPr txBox="1"/>
          <p:nvPr>
            <p:ph idx="4294967295" type="body"/>
          </p:nvPr>
        </p:nvSpPr>
        <p:spPr>
          <a:xfrm>
            <a:off x="627425" y="2906900"/>
            <a:ext cx="1415400" cy="12720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900">
                <a:solidFill>
                  <a:schemeClr val="lt1"/>
                </a:solidFill>
                <a:latin typeface="Rubik SemiBold"/>
                <a:ea typeface="Rubik SemiBold"/>
                <a:cs typeface="Rubik SemiBold"/>
                <a:sym typeface="Rubik SemiBold"/>
              </a:rPr>
              <a:t>Active Line Motor</a:t>
            </a:r>
            <a:endParaRPr sz="1500">
              <a:solidFill>
                <a:schemeClr val="lt1"/>
              </a:solidFill>
              <a:latin typeface="Rubik SemiBold"/>
              <a:ea typeface="Rubik SemiBold"/>
              <a:cs typeface="Rubik SemiBold"/>
              <a:sym typeface="Rubik SemiBold"/>
            </a:endParaRPr>
          </a:p>
          <a:p>
            <a:pPr indent="0" lvl="0" marL="0" rtl="0" algn="l">
              <a:lnSpc>
                <a:spcPct val="119000"/>
              </a:lnSpc>
              <a:spcBef>
                <a:spcPts val="1000"/>
              </a:spcBef>
              <a:spcAft>
                <a:spcPts val="0"/>
              </a:spcAft>
              <a:buNone/>
            </a:pPr>
            <a:r>
              <a:rPr lang="en" sz="700">
                <a:solidFill>
                  <a:schemeClr val="lt1"/>
                </a:solidFill>
                <a:latin typeface="Rubik Light"/>
                <a:ea typeface="Rubik Light"/>
                <a:cs typeface="Rubik Light"/>
                <a:sym typeface="Rubik Light"/>
              </a:rPr>
              <a:t>The Moustache Samedi 28.1 uses the Active Line motor. This motor uses 250% pedal assistance and 40Nm of torque. It is the smallest and lightest drive and is the ideal choice for anyone who wants moderate support during routine cycling trips.</a:t>
            </a:r>
            <a:endParaRPr sz="700">
              <a:solidFill>
                <a:schemeClr val="lt1"/>
              </a:solidFill>
              <a:latin typeface="Rubik Light"/>
              <a:ea typeface="Rubik Light"/>
              <a:cs typeface="Rubik Light"/>
              <a:sym typeface="Rubik Light"/>
            </a:endParaRPr>
          </a:p>
        </p:txBody>
      </p:sp>
      <p:pic>
        <p:nvPicPr>
          <p:cNvPr id="273" name="Google Shape;273;p36"/>
          <p:cNvPicPr preferRelativeResize="0"/>
          <p:nvPr/>
        </p:nvPicPr>
        <p:blipFill>
          <a:blip r:embed="rId5">
            <a:alphaModFix/>
          </a:blip>
          <a:stretch>
            <a:fillRect/>
          </a:stretch>
        </p:blipFill>
        <p:spPr>
          <a:xfrm>
            <a:off x="627425" y="1963850"/>
            <a:ext cx="1415501" cy="796217"/>
          </a:xfrm>
          <a:prstGeom prst="rect">
            <a:avLst/>
          </a:prstGeom>
          <a:noFill/>
          <a:ln>
            <a:noFill/>
          </a:ln>
        </p:spPr>
      </p:pic>
      <p:pic>
        <p:nvPicPr>
          <p:cNvPr id="274" name="Google Shape;274;p36"/>
          <p:cNvPicPr preferRelativeResize="0"/>
          <p:nvPr/>
        </p:nvPicPr>
        <p:blipFill>
          <a:blip r:embed="rId6">
            <a:alphaModFix/>
          </a:blip>
          <a:stretch>
            <a:fillRect/>
          </a:stretch>
        </p:blipFill>
        <p:spPr>
          <a:xfrm>
            <a:off x="2302225" y="1963859"/>
            <a:ext cx="1415501" cy="796217"/>
          </a:xfrm>
          <a:prstGeom prst="rect">
            <a:avLst/>
          </a:prstGeom>
          <a:noFill/>
          <a:ln>
            <a:noFill/>
          </a:ln>
        </p:spPr>
      </p:pic>
      <p:pic>
        <p:nvPicPr>
          <p:cNvPr id="275" name="Google Shape;275;p36"/>
          <p:cNvPicPr preferRelativeResize="0"/>
          <p:nvPr/>
        </p:nvPicPr>
        <p:blipFill>
          <a:blip r:embed="rId7">
            <a:alphaModFix/>
          </a:blip>
          <a:stretch>
            <a:fillRect/>
          </a:stretch>
        </p:blipFill>
        <p:spPr>
          <a:xfrm>
            <a:off x="3977025" y="1963859"/>
            <a:ext cx="1415501" cy="796217"/>
          </a:xfrm>
          <a:prstGeom prst="rect">
            <a:avLst/>
          </a:prstGeom>
          <a:noFill/>
          <a:ln>
            <a:noFill/>
          </a:ln>
        </p:spPr>
      </p:pic>
      <p:pic>
        <p:nvPicPr>
          <p:cNvPr id="276" name="Google Shape;276;p36"/>
          <p:cNvPicPr preferRelativeResize="0"/>
          <p:nvPr/>
        </p:nvPicPr>
        <p:blipFill>
          <a:blip r:embed="rId8">
            <a:alphaModFix/>
          </a:blip>
          <a:stretch>
            <a:fillRect/>
          </a:stretch>
        </p:blipFill>
        <p:spPr>
          <a:xfrm>
            <a:off x="5658300" y="1963850"/>
            <a:ext cx="1415501" cy="796225"/>
          </a:xfrm>
          <a:prstGeom prst="rect">
            <a:avLst/>
          </a:prstGeom>
          <a:noFill/>
          <a:ln>
            <a:noFill/>
          </a:ln>
        </p:spPr>
      </p:pic>
      <p:sp>
        <p:nvSpPr>
          <p:cNvPr id="277" name="Google Shape;277;p36"/>
          <p:cNvSpPr txBox="1"/>
          <p:nvPr/>
        </p:nvSpPr>
        <p:spPr>
          <a:xfrm>
            <a:off x="627425" y="4576200"/>
            <a:ext cx="8366400" cy="29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700">
                <a:solidFill>
                  <a:schemeClr val="lt1"/>
                </a:solidFill>
                <a:latin typeface="Rubik Light"/>
                <a:ea typeface="Rubik Light"/>
                <a:cs typeface="Rubik Light"/>
                <a:sym typeface="Rubik Light"/>
              </a:rPr>
              <a:t>*Moustache also have the Performance Line Speed motor with their Friday 27 FS Speed model. </a:t>
            </a: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E9E9E">
            <a:alpha val="0"/>
          </a:srgbClr>
        </a:solidFill>
      </p:bgPr>
    </p:bg>
    <p:spTree>
      <p:nvGrpSpPr>
        <p:cNvPr id="281" name="Shape 281"/>
        <p:cNvGrpSpPr/>
        <p:nvPr/>
      </p:nvGrpSpPr>
      <p:grpSpPr>
        <a:xfrm>
          <a:off x="0" y="0"/>
          <a:ext cx="0" cy="0"/>
          <a:chOff x="0" y="0"/>
          <a:chExt cx="0" cy="0"/>
        </a:xfrm>
      </p:grpSpPr>
      <p:pic>
        <p:nvPicPr>
          <p:cNvPr id="282" name="Google Shape;282;p37"/>
          <p:cNvPicPr preferRelativeResize="0"/>
          <p:nvPr/>
        </p:nvPicPr>
        <p:blipFill rotWithShape="1">
          <a:blip r:embed="rId3">
            <a:alphaModFix/>
          </a:blip>
          <a:srcRect b="-51539" l="0" r="29681" t="-81777"/>
          <a:stretch/>
        </p:blipFill>
        <p:spPr>
          <a:xfrm>
            <a:off x="5029200" y="-93625"/>
            <a:ext cx="4192800" cy="5781300"/>
          </a:xfrm>
          <a:prstGeom prst="parallelogram">
            <a:avLst>
              <a:gd fmla="val 0" name="adj"/>
            </a:avLst>
          </a:prstGeom>
          <a:noFill/>
          <a:ln>
            <a:noFill/>
          </a:ln>
        </p:spPr>
      </p:pic>
      <p:sp>
        <p:nvSpPr>
          <p:cNvPr id="283" name="Google Shape;283;p37"/>
          <p:cNvSpPr txBox="1"/>
          <p:nvPr>
            <p:ph idx="4294967295" type="body"/>
          </p:nvPr>
        </p:nvSpPr>
        <p:spPr>
          <a:xfrm>
            <a:off x="685800" y="441600"/>
            <a:ext cx="3657600" cy="39174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2200">
                <a:solidFill>
                  <a:srgbClr val="00D160"/>
                </a:solidFill>
                <a:latin typeface="Rubik SemiBold"/>
                <a:ea typeface="Rubik SemiBold"/>
                <a:cs typeface="Rubik SemiBold"/>
                <a:sym typeface="Rubik SemiBold"/>
              </a:rPr>
              <a:t>BATTERIES</a:t>
            </a:r>
            <a:endParaRPr sz="2200">
              <a:solidFill>
                <a:srgbClr val="00D160"/>
              </a:solidFill>
              <a:latin typeface="Rubik SemiBold"/>
              <a:ea typeface="Rubik SemiBold"/>
              <a:cs typeface="Rubik SemiBold"/>
              <a:sym typeface="Rubik SemiBold"/>
            </a:endParaRPr>
          </a:p>
          <a:p>
            <a:pPr indent="0" lvl="0" marL="0" rtl="0" algn="l">
              <a:lnSpc>
                <a:spcPct val="115000"/>
              </a:lnSpc>
              <a:spcBef>
                <a:spcPts val="1200"/>
              </a:spcBef>
              <a:spcAft>
                <a:spcPts val="0"/>
              </a:spcAft>
              <a:buNone/>
            </a:pPr>
            <a:r>
              <a:rPr lang="en" sz="1000">
                <a:solidFill>
                  <a:schemeClr val="dk1"/>
                </a:solidFill>
                <a:latin typeface="Rubik Light"/>
                <a:ea typeface="Rubik Light"/>
                <a:cs typeface="Rubik Light"/>
                <a:sym typeface="Rubik Light"/>
              </a:rPr>
              <a:t>With Bosch you have either a 400Wh, 500Wh, 545Wh or 725Wh PowerPack battery, which is fitted on the frame of each bike, or you have a 400Wh, 500Wh, 625Wh or 750Wh PowerTube battery which is fitted discreetly in the downtube of each bike*. </a:t>
            </a:r>
            <a:r>
              <a:rPr lang="en" sz="1000">
                <a:solidFill>
                  <a:schemeClr val="dk1"/>
                </a:solidFill>
                <a:latin typeface="Rubik Medium"/>
                <a:ea typeface="Rubik Medium"/>
                <a:cs typeface="Rubik Medium"/>
                <a:sym typeface="Rubik Medium"/>
              </a:rPr>
              <a:t>The higher the Watt-Hours, the more range you get.</a:t>
            </a:r>
            <a:endParaRPr sz="600">
              <a:solidFill>
                <a:schemeClr val="dk1"/>
              </a:solidFill>
              <a:latin typeface="Rubik Medium"/>
              <a:ea typeface="Rubik Medium"/>
              <a:cs typeface="Rubik Medium"/>
              <a:sym typeface="Rubik Medium"/>
            </a:endParaRPr>
          </a:p>
          <a:p>
            <a:pPr indent="0" lvl="0" marL="0" rtl="0" algn="l">
              <a:spcBef>
                <a:spcPts val="1200"/>
              </a:spcBef>
              <a:spcAft>
                <a:spcPts val="0"/>
              </a:spcAft>
              <a:buNone/>
            </a:pPr>
            <a:r>
              <a:rPr lang="en" sz="1000">
                <a:solidFill>
                  <a:schemeClr val="dk1"/>
                </a:solidFill>
                <a:latin typeface="Rubik Light"/>
                <a:ea typeface="Rubik Light"/>
                <a:cs typeface="Rubik Light"/>
                <a:sym typeface="Rubik Light"/>
              </a:rPr>
              <a:t>Depending on the size of your battery and which charger you have, it typically takes between </a:t>
            </a:r>
            <a:r>
              <a:rPr lang="en" sz="1000">
                <a:solidFill>
                  <a:schemeClr val="dk1"/>
                </a:solidFill>
                <a:latin typeface="Rubik Medium"/>
                <a:ea typeface="Rubik Medium"/>
                <a:cs typeface="Rubik Medium"/>
                <a:sym typeface="Rubik Medium"/>
              </a:rPr>
              <a:t>3 - 5 hours for a full charge.</a:t>
            </a:r>
            <a:endParaRPr sz="1000">
              <a:solidFill>
                <a:schemeClr val="dk1"/>
              </a:solidFill>
              <a:latin typeface="Rubik Medium"/>
              <a:ea typeface="Rubik Medium"/>
              <a:cs typeface="Rubik Medium"/>
              <a:sym typeface="Rubik Medium"/>
            </a:endParaRPr>
          </a:p>
          <a:p>
            <a:pPr indent="0" lvl="0" marL="0" rtl="0" algn="l">
              <a:spcBef>
                <a:spcPts val="0"/>
              </a:spcBef>
              <a:spcAft>
                <a:spcPts val="0"/>
              </a:spcAft>
              <a:buNone/>
            </a:pPr>
            <a:r>
              <a:t/>
            </a:r>
            <a:endParaRPr sz="1000">
              <a:solidFill>
                <a:schemeClr val="dk1"/>
              </a:solidFill>
              <a:latin typeface="Rubik Light"/>
              <a:ea typeface="Rubik Light"/>
              <a:cs typeface="Rubik Light"/>
              <a:sym typeface="Rubik Light"/>
            </a:endParaRPr>
          </a:p>
          <a:p>
            <a:pPr indent="0" lvl="0" marL="0" rtl="0" algn="l">
              <a:spcBef>
                <a:spcPts val="0"/>
              </a:spcBef>
              <a:spcAft>
                <a:spcPts val="0"/>
              </a:spcAft>
              <a:buNone/>
            </a:pPr>
            <a:r>
              <a:rPr lang="en" sz="1000">
                <a:solidFill>
                  <a:schemeClr val="dk1"/>
                </a:solidFill>
                <a:latin typeface="Rubik Light"/>
                <a:ea typeface="Rubik Light"/>
                <a:cs typeface="Rubik Light"/>
                <a:sym typeface="Rubik Light"/>
              </a:rPr>
              <a:t>Moustache provide the option of DualBattery configuration on certain bikes, which means you can get 1000Wh, 1125Wh or even </a:t>
            </a:r>
            <a:r>
              <a:rPr lang="en" sz="1000">
                <a:solidFill>
                  <a:schemeClr val="dk1"/>
                </a:solidFill>
                <a:latin typeface="Rubik Medium"/>
                <a:ea typeface="Rubik Medium"/>
                <a:cs typeface="Rubik Medium"/>
                <a:sym typeface="Rubik Medium"/>
              </a:rPr>
              <a:t>up to 1250Wh of battery range on some products!</a:t>
            </a:r>
            <a:endParaRPr sz="1000">
              <a:solidFill>
                <a:schemeClr val="dk1"/>
              </a:solidFill>
              <a:latin typeface="Rubik Medium"/>
              <a:ea typeface="Rubik Medium"/>
              <a:cs typeface="Rubik Medium"/>
              <a:sym typeface="Rubik Medium"/>
            </a:endParaRPr>
          </a:p>
          <a:p>
            <a:pPr indent="0" lvl="0" marL="0" rtl="0" algn="l">
              <a:spcBef>
                <a:spcPts val="0"/>
              </a:spcBef>
              <a:spcAft>
                <a:spcPts val="0"/>
              </a:spcAft>
              <a:buNone/>
            </a:pPr>
            <a:r>
              <a:t/>
            </a:r>
            <a:endParaRPr sz="1000">
              <a:solidFill>
                <a:schemeClr val="dk1"/>
              </a:solidFill>
              <a:latin typeface="Rubik Medium"/>
              <a:ea typeface="Rubik Medium"/>
              <a:cs typeface="Rubik Medium"/>
              <a:sym typeface="Rubik Medium"/>
            </a:endParaRPr>
          </a:p>
          <a:p>
            <a:pPr indent="0" lvl="0" marL="0" rtl="0" algn="l">
              <a:spcBef>
                <a:spcPts val="0"/>
              </a:spcBef>
              <a:spcAft>
                <a:spcPts val="0"/>
              </a:spcAft>
              <a:buNone/>
            </a:pPr>
            <a:r>
              <a:t/>
            </a:r>
            <a:endParaRPr sz="1000">
              <a:solidFill>
                <a:schemeClr val="dk1"/>
              </a:solidFill>
              <a:latin typeface="Rubik Light"/>
              <a:ea typeface="Rubik Light"/>
              <a:cs typeface="Rubik Light"/>
              <a:sym typeface="Rubik Light"/>
            </a:endParaRPr>
          </a:p>
          <a:p>
            <a:pPr indent="0" lvl="0" marL="0" rtl="0" algn="l">
              <a:spcBef>
                <a:spcPts val="0"/>
              </a:spcBef>
              <a:spcAft>
                <a:spcPts val="0"/>
              </a:spcAft>
              <a:buNone/>
            </a:pPr>
            <a:r>
              <a:t/>
            </a:r>
            <a:endParaRPr sz="1000">
              <a:solidFill>
                <a:schemeClr val="dk1"/>
              </a:solidFill>
              <a:latin typeface="Rubik Light"/>
              <a:ea typeface="Rubik Light"/>
              <a:cs typeface="Rubik Light"/>
              <a:sym typeface="Rubik Light"/>
            </a:endParaRPr>
          </a:p>
          <a:p>
            <a:pPr indent="0" lvl="0" marL="0" rtl="0" algn="l">
              <a:spcBef>
                <a:spcPts val="0"/>
              </a:spcBef>
              <a:spcAft>
                <a:spcPts val="0"/>
              </a:spcAft>
              <a:buNone/>
            </a:pPr>
            <a:r>
              <a:t/>
            </a:r>
            <a:endParaRPr sz="1000">
              <a:solidFill>
                <a:schemeClr val="dk1"/>
              </a:solidFill>
              <a:latin typeface="Rubik Light"/>
              <a:ea typeface="Rubik Light"/>
              <a:cs typeface="Rubik Light"/>
              <a:sym typeface="Rubik Light"/>
            </a:endParaRPr>
          </a:p>
          <a:p>
            <a:pPr indent="0" lvl="0" marL="0" rtl="0" algn="l">
              <a:spcBef>
                <a:spcPts val="0"/>
              </a:spcBef>
              <a:spcAft>
                <a:spcPts val="0"/>
              </a:spcAft>
              <a:buNone/>
            </a:pPr>
            <a:r>
              <a:t/>
            </a:r>
            <a:endParaRPr sz="600">
              <a:solidFill>
                <a:schemeClr val="dk1"/>
              </a:solidFill>
              <a:latin typeface="Rubik Light"/>
              <a:ea typeface="Rubik Light"/>
              <a:cs typeface="Rubik Light"/>
              <a:sym typeface="Rubik Light"/>
            </a:endParaRPr>
          </a:p>
          <a:p>
            <a:pPr indent="0" lvl="0" marL="0" rtl="0" algn="l">
              <a:spcBef>
                <a:spcPts val="0"/>
              </a:spcBef>
              <a:spcAft>
                <a:spcPts val="0"/>
              </a:spcAft>
              <a:buNone/>
            </a:pPr>
            <a:r>
              <a:rPr lang="en" sz="600">
                <a:solidFill>
                  <a:schemeClr val="dk1"/>
                </a:solidFill>
                <a:latin typeface="Rubik Light"/>
                <a:ea typeface="Rubik Light"/>
                <a:cs typeface="Rubik Light"/>
                <a:sym typeface="Rubik Light"/>
              </a:rPr>
              <a:t> </a:t>
            </a:r>
            <a:endParaRPr sz="600">
              <a:solidFill>
                <a:schemeClr val="dk1"/>
              </a:solidFill>
              <a:latin typeface="Rubik Light"/>
              <a:ea typeface="Rubik Light"/>
              <a:cs typeface="Rubik Light"/>
              <a:sym typeface="Rubik Light"/>
            </a:endParaRPr>
          </a:p>
          <a:p>
            <a:pPr indent="0" lvl="0" marL="0" rtl="0" algn="l">
              <a:spcBef>
                <a:spcPts val="1200"/>
              </a:spcBef>
              <a:spcAft>
                <a:spcPts val="1200"/>
              </a:spcAft>
              <a:buNone/>
            </a:pPr>
            <a:r>
              <a:rPr lang="en" sz="600">
                <a:solidFill>
                  <a:schemeClr val="dk1"/>
                </a:solidFill>
                <a:latin typeface="Rubik Light"/>
                <a:ea typeface="Rubik Light"/>
                <a:cs typeface="Rubik Light"/>
                <a:sym typeface="Rubik Light"/>
              </a:rPr>
              <a:t>*excluding the Swing3 and the DualBattery Nevo3 which comes with an exposed rear battery pack from Bosch.</a:t>
            </a:r>
            <a:endParaRPr sz="600">
              <a:solidFill>
                <a:schemeClr val="dk1"/>
              </a:solidFill>
              <a:latin typeface="Rubik Light"/>
              <a:ea typeface="Rubik Light"/>
              <a:cs typeface="Rubik Light"/>
              <a:sym typeface="Rubik Light"/>
            </a:endParaRPr>
          </a:p>
        </p:txBody>
      </p:sp>
      <p:pic>
        <p:nvPicPr>
          <p:cNvPr id="284" name="Google Shape;284;p37"/>
          <p:cNvPicPr preferRelativeResize="0"/>
          <p:nvPr/>
        </p:nvPicPr>
        <p:blipFill>
          <a:blip r:embed="rId4">
            <a:alphaModFix/>
          </a:blip>
          <a:stretch>
            <a:fillRect/>
          </a:stretch>
        </p:blipFill>
        <p:spPr>
          <a:xfrm>
            <a:off x="8781300" y="4780795"/>
            <a:ext cx="210312" cy="210312"/>
          </a:xfrm>
          <a:prstGeom prst="rect">
            <a:avLst/>
          </a:prstGeom>
          <a:noFill/>
          <a:ln>
            <a:noFill/>
          </a:ln>
        </p:spPr>
      </p:pic>
      <p:pic>
        <p:nvPicPr>
          <p:cNvPr id="285" name="Google Shape;285;p37"/>
          <p:cNvPicPr preferRelativeResize="0"/>
          <p:nvPr/>
        </p:nvPicPr>
        <p:blipFill>
          <a:blip r:embed="rId5">
            <a:alphaModFix/>
          </a:blip>
          <a:stretch>
            <a:fillRect/>
          </a:stretch>
        </p:blipFill>
        <p:spPr>
          <a:xfrm>
            <a:off x="7969388" y="4767076"/>
            <a:ext cx="649223" cy="23774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8"/>
          <p:cNvSpPr txBox="1"/>
          <p:nvPr>
            <p:ph idx="4294967295" type="body"/>
          </p:nvPr>
        </p:nvSpPr>
        <p:spPr>
          <a:xfrm>
            <a:off x="3985563" y="3779075"/>
            <a:ext cx="1030800" cy="7293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200">
                <a:solidFill>
                  <a:schemeClr val="dk1"/>
                </a:solidFill>
                <a:latin typeface="Rubik Medium"/>
                <a:ea typeface="Rubik Medium"/>
                <a:cs typeface="Rubik Medium"/>
                <a:sym typeface="Rubik Medium"/>
              </a:rPr>
              <a:t>PURION</a:t>
            </a:r>
            <a:endParaRPr>
              <a:solidFill>
                <a:schemeClr val="dk1"/>
              </a:solidFill>
              <a:latin typeface="Rubik SemiBold"/>
              <a:ea typeface="Rubik SemiBold"/>
              <a:cs typeface="Rubik SemiBold"/>
              <a:sym typeface="Rubik SemiBold"/>
            </a:endParaRPr>
          </a:p>
          <a:p>
            <a:pPr indent="0" lvl="0" marL="0" rtl="0" algn="l">
              <a:lnSpc>
                <a:spcPct val="119000"/>
              </a:lnSpc>
              <a:spcBef>
                <a:spcPts val="1000"/>
              </a:spcBef>
              <a:spcAft>
                <a:spcPts val="0"/>
              </a:spcAft>
              <a:buNone/>
            </a:pPr>
            <a:r>
              <a:rPr lang="en" sz="800">
                <a:solidFill>
                  <a:schemeClr val="dk1"/>
                </a:solidFill>
                <a:latin typeface="Rubik Light"/>
                <a:ea typeface="Rubik Light"/>
                <a:cs typeface="Rubik Light"/>
                <a:sym typeface="Rubik Light"/>
              </a:rPr>
              <a:t>The entry level option that is fixed to the handlebar.</a:t>
            </a:r>
            <a:endParaRPr sz="700">
              <a:solidFill>
                <a:schemeClr val="dk1"/>
              </a:solidFill>
              <a:latin typeface="Rubik Light"/>
              <a:ea typeface="Rubik Light"/>
              <a:cs typeface="Rubik Light"/>
              <a:sym typeface="Rubik Light"/>
            </a:endParaRPr>
          </a:p>
        </p:txBody>
      </p:sp>
      <p:sp>
        <p:nvSpPr>
          <p:cNvPr id="291" name="Google Shape;291;p38"/>
          <p:cNvSpPr txBox="1"/>
          <p:nvPr>
            <p:ph idx="4294967295" type="body"/>
          </p:nvPr>
        </p:nvSpPr>
        <p:spPr>
          <a:xfrm>
            <a:off x="5520786" y="1491455"/>
            <a:ext cx="1294200" cy="8757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200">
                <a:solidFill>
                  <a:schemeClr val="dk1"/>
                </a:solidFill>
                <a:latin typeface="Rubik Medium"/>
                <a:ea typeface="Rubik Medium"/>
                <a:cs typeface="Rubik Medium"/>
                <a:sym typeface="Rubik Medium"/>
              </a:rPr>
              <a:t>INTUVIA</a:t>
            </a:r>
            <a:endParaRPr>
              <a:solidFill>
                <a:schemeClr val="dk1"/>
              </a:solidFill>
              <a:latin typeface="Rubik SemiBold"/>
              <a:ea typeface="Rubik SemiBold"/>
              <a:cs typeface="Rubik SemiBold"/>
              <a:sym typeface="Rubik SemiBold"/>
            </a:endParaRPr>
          </a:p>
          <a:p>
            <a:pPr indent="0" lvl="0" marL="0" rtl="0" algn="l">
              <a:lnSpc>
                <a:spcPct val="119000"/>
              </a:lnSpc>
              <a:spcBef>
                <a:spcPts val="1000"/>
              </a:spcBef>
              <a:spcAft>
                <a:spcPts val="0"/>
              </a:spcAft>
              <a:buNone/>
            </a:pPr>
            <a:r>
              <a:rPr lang="en" sz="800">
                <a:solidFill>
                  <a:schemeClr val="dk1"/>
                </a:solidFill>
                <a:latin typeface="Rubik Light"/>
                <a:ea typeface="Rubik Light"/>
                <a:cs typeface="Rubik Light"/>
                <a:sym typeface="Rubik Light"/>
              </a:rPr>
              <a:t>A large display screen that is capable of being dismounted. Simple and practical.</a:t>
            </a:r>
            <a:endParaRPr sz="800">
              <a:solidFill>
                <a:schemeClr val="dk1"/>
              </a:solidFill>
              <a:latin typeface="Rubik Light"/>
              <a:ea typeface="Rubik Light"/>
              <a:cs typeface="Rubik Light"/>
              <a:sym typeface="Rubik Light"/>
            </a:endParaRPr>
          </a:p>
        </p:txBody>
      </p:sp>
      <p:sp>
        <p:nvSpPr>
          <p:cNvPr id="292" name="Google Shape;292;p38"/>
          <p:cNvSpPr txBox="1"/>
          <p:nvPr>
            <p:ph idx="4294967295" type="body"/>
          </p:nvPr>
        </p:nvSpPr>
        <p:spPr>
          <a:xfrm>
            <a:off x="7136737" y="1502688"/>
            <a:ext cx="1374600" cy="8757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200">
                <a:solidFill>
                  <a:schemeClr val="dk1"/>
                </a:solidFill>
                <a:latin typeface="Rubik Medium"/>
                <a:ea typeface="Rubik Medium"/>
                <a:cs typeface="Rubik Medium"/>
                <a:sym typeface="Rubik Medium"/>
              </a:rPr>
              <a:t>KIOX 300</a:t>
            </a:r>
            <a:endParaRPr>
              <a:solidFill>
                <a:schemeClr val="dk1"/>
              </a:solidFill>
              <a:latin typeface="Rubik SemiBold"/>
              <a:ea typeface="Rubik SemiBold"/>
              <a:cs typeface="Rubik SemiBold"/>
              <a:sym typeface="Rubik SemiBold"/>
            </a:endParaRPr>
          </a:p>
          <a:p>
            <a:pPr indent="0" lvl="0" marL="0" rtl="0" algn="l">
              <a:lnSpc>
                <a:spcPct val="119000"/>
              </a:lnSpc>
              <a:spcBef>
                <a:spcPts val="1000"/>
              </a:spcBef>
              <a:spcAft>
                <a:spcPts val="0"/>
              </a:spcAft>
              <a:buNone/>
            </a:pPr>
            <a:r>
              <a:rPr lang="en" sz="800">
                <a:solidFill>
                  <a:schemeClr val="dk1"/>
                </a:solidFill>
                <a:latin typeface="Rubik Light"/>
                <a:ea typeface="Rubik Light"/>
                <a:cs typeface="Rubik Light"/>
                <a:sym typeface="Rubik Light"/>
              </a:rPr>
              <a:t>Offering more features, including limited GPS tracking and data functionality. Dismountable, too.</a:t>
            </a:r>
            <a:endParaRPr sz="800">
              <a:solidFill>
                <a:schemeClr val="dk1"/>
              </a:solidFill>
              <a:latin typeface="Rubik Light"/>
              <a:ea typeface="Rubik Light"/>
              <a:cs typeface="Rubik Light"/>
              <a:sym typeface="Rubik Light"/>
            </a:endParaRPr>
          </a:p>
        </p:txBody>
      </p:sp>
      <p:sp>
        <p:nvSpPr>
          <p:cNvPr id="293" name="Google Shape;293;p38"/>
          <p:cNvSpPr txBox="1"/>
          <p:nvPr>
            <p:ph idx="4294967295" type="body"/>
          </p:nvPr>
        </p:nvSpPr>
        <p:spPr>
          <a:xfrm>
            <a:off x="5537875" y="3557288"/>
            <a:ext cx="1324500" cy="10224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200">
                <a:solidFill>
                  <a:schemeClr val="dk1"/>
                </a:solidFill>
                <a:latin typeface="Rubik Medium"/>
                <a:ea typeface="Rubik Medium"/>
                <a:cs typeface="Rubik Medium"/>
                <a:sym typeface="Rubik Medium"/>
              </a:rPr>
              <a:t>NYON</a:t>
            </a:r>
            <a:endParaRPr>
              <a:solidFill>
                <a:schemeClr val="dk1"/>
              </a:solidFill>
              <a:latin typeface="Rubik SemiBold"/>
              <a:ea typeface="Rubik SemiBold"/>
              <a:cs typeface="Rubik SemiBold"/>
              <a:sym typeface="Rubik SemiBold"/>
            </a:endParaRPr>
          </a:p>
          <a:p>
            <a:pPr indent="0" lvl="0" marL="0" rtl="0" algn="l">
              <a:lnSpc>
                <a:spcPct val="119000"/>
              </a:lnSpc>
              <a:spcBef>
                <a:spcPts val="1000"/>
              </a:spcBef>
              <a:spcAft>
                <a:spcPts val="0"/>
              </a:spcAft>
              <a:buNone/>
            </a:pPr>
            <a:r>
              <a:rPr lang="en" sz="800">
                <a:solidFill>
                  <a:schemeClr val="dk1"/>
                </a:solidFill>
                <a:latin typeface="Rubik Light"/>
                <a:ea typeface="Rubik Light"/>
                <a:cs typeface="Rubik Light"/>
                <a:sym typeface="Rubik Light"/>
              </a:rPr>
              <a:t>The cats pyjamas! The Nyon offers sat-navigation as well as a host of different GPS and data functionality and is removable.</a:t>
            </a:r>
            <a:endParaRPr sz="800">
              <a:solidFill>
                <a:schemeClr val="dk1"/>
              </a:solidFill>
              <a:latin typeface="Rubik Light"/>
              <a:ea typeface="Rubik Light"/>
              <a:cs typeface="Rubik Light"/>
              <a:sym typeface="Rubik Light"/>
            </a:endParaRPr>
          </a:p>
        </p:txBody>
      </p:sp>
      <p:sp>
        <p:nvSpPr>
          <p:cNvPr id="294" name="Google Shape;294;p38"/>
          <p:cNvSpPr txBox="1"/>
          <p:nvPr>
            <p:ph idx="4294967295" type="body"/>
          </p:nvPr>
        </p:nvSpPr>
        <p:spPr>
          <a:xfrm>
            <a:off x="7136737" y="3449063"/>
            <a:ext cx="1560000" cy="11718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100">
                <a:solidFill>
                  <a:schemeClr val="dk1"/>
                </a:solidFill>
                <a:latin typeface="Rubik Medium"/>
                <a:ea typeface="Rubik Medium"/>
                <a:cs typeface="Rubik Medium"/>
                <a:sym typeface="Rubik Medium"/>
              </a:rPr>
              <a:t>PURION 200</a:t>
            </a:r>
            <a:endParaRPr sz="1100">
              <a:solidFill>
                <a:schemeClr val="dk1"/>
              </a:solidFill>
              <a:latin typeface="Rubik Medium"/>
              <a:ea typeface="Rubik Medium"/>
              <a:cs typeface="Rubik Medium"/>
              <a:sym typeface="Rubik Medium"/>
            </a:endParaRPr>
          </a:p>
          <a:p>
            <a:pPr indent="0" lvl="0" marL="0" rtl="0" algn="l">
              <a:lnSpc>
                <a:spcPct val="119000"/>
              </a:lnSpc>
              <a:spcBef>
                <a:spcPts val="0"/>
              </a:spcBef>
              <a:spcAft>
                <a:spcPts val="0"/>
              </a:spcAft>
              <a:buNone/>
            </a:pPr>
            <a:r>
              <a:t/>
            </a:r>
            <a:endParaRPr sz="800">
              <a:solidFill>
                <a:schemeClr val="dk1"/>
              </a:solidFill>
              <a:latin typeface="Rubik Light"/>
              <a:ea typeface="Rubik Light"/>
              <a:cs typeface="Rubik Light"/>
              <a:sym typeface="Rubik Light"/>
            </a:endParaRPr>
          </a:p>
          <a:p>
            <a:pPr indent="0" lvl="0" marL="0" rtl="0" algn="l">
              <a:lnSpc>
                <a:spcPct val="119000"/>
              </a:lnSpc>
              <a:spcBef>
                <a:spcPts val="0"/>
              </a:spcBef>
              <a:spcAft>
                <a:spcPts val="0"/>
              </a:spcAft>
              <a:buNone/>
            </a:pPr>
            <a:r>
              <a:rPr lang="en" sz="800">
                <a:solidFill>
                  <a:srgbClr val="2E3033"/>
                </a:solidFill>
                <a:highlight>
                  <a:srgbClr val="FFFFFF"/>
                </a:highlight>
              </a:rPr>
              <a:t>The Purion 200 offers numerous functions that let you ride and arrive better. In addition to basic functions (such as switching your eBike and the light on and off)</a:t>
            </a:r>
            <a:endParaRPr sz="800">
              <a:solidFill>
                <a:schemeClr val="dk1"/>
              </a:solidFill>
              <a:latin typeface="Rubik Light"/>
              <a:ea typeface="Rubik Light"/>
              <a:cs typeface="Rubik Light"/>
              <a:sym typeface="Rubik Light"/>
            </a:endParaRPr>
          </a:p>
        </p:txBody>
      </p:sp>
      <p:sp>
        <p:nvSpPr>
          <p:cNvPr id="295" name="Google Shape;295;p38"/>
          <p:cNvSpPr txBox="1"/>
          <p:nvPr>
            <p:ph idx="4294967295" type="body"/>
          </p:nvPr>
        </p:nvSpPr>
        <p:spPr>
          <a:xfrm>
            <a:off x="685800" y="452700"/>
            <a:ext cx="3090900" cy="3387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1200"/>
              </a:spcAft>
              <a:buNone/>
            </a:pPr>
            <a:r>
              <a:rPr lang="en" sz="2200">
                <a:solidFill>
                  <a:srgbClr val="00D160"/>
                </a:solidFill>
                <a:latin typeface="Rubik SemiBold"/>
                <a:ea typeface="Rubik SemiBold"/>
                <a:cs typeface="Rubik SemiBold"/>
                <a:sym typeface="Rubik SemiBold"/>
              </a:rPr>
              <a:t>DISPLAYS</a:t>
            </a:r>
            <a:endParaRPr sz="1100">
              <a:solidFill>
                <a:schemeClr val="dk1"/>
              </a:solidFill>
              <a:latin typeface="Rubik SemiBold"/>
              <a:ea typeface="Rubik SemiBold"/>
              <a:cs typeface="Rubik SemiBold"/>
              <a:sym typeface="Rubik SemiBold"/>
            </a:endParaRPr>
          </a:p>
        </p:txBody>
      </p:sp>
      <p:sp>
        <p:nvSpPr>
          <p:cNvPr id="296" name="Google Shape;296;p38"/>
          <p:cNvSpPr txBox="1"/>
          <p:nvPr/>
        </p:nvSpPr>
        <p:spPr>
          <a:xfrm>
            <a:off x="616750" y="914400"/>
            <a:ext cx="2847300" cy="350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a:solidFill>
                  <a:schemeClr val="dk1"/>
                </a:solidFill>
                <a:latin typeface="Rubik"/>
                <a:ea typeface="Rubik"/>
                <a:cs typeface="Rubik"/>
                <a:sym typeface="Rubik"/>
              </a:rPr>
              <a:t>In their simplest form, each display will offer the following information:</a:t>
            </a:r>
            <a:endParaRPr sz="1000">
              <a:solidFill>
                <a:schemeClr val="dk1"/>
              </a:solidFill>
              <a:latin typeface="Rubik"/>
              <a:ea typeface="Rubik"/>
              <a:cs typeface="Rubik"/>
              <a:sym typeface="Rubik"/>
            </a:endParaRPr>
          </a:p>
          <a:p>
            <a:pPr indent="0" lvl="0" marL="0" rtl="0" algn="l">
              <a:lnSpc>
                <a:spcPct val="115000"/>
              </a:lnSpc>
              <a:spcBef>
                <a:spcPts val="0"/>
              </a:spcBef>
              <a:spcAft>
                <a:spcPts val="0"/>
              </a:spcAft>
              <a:buNone/>
            </a:pPr>
            <a:r>
              <a:t/>
            </a:r>
            <a:endParaRPr sz="1000">
              <a:solidFill>
                <a:schemeClr val="dk1"/>
              </a:solidFill>
              <a:latin typeface="Rubik Medium"/>
              <a:ea typeface="Rubik Medium"/>
              <a:cs typeface="Rubik Medium"/>
              <a:sym typeface="Rubik Medium"/>
            </a:endParaRPr>
          </a:p>
          <a:p>
            <a:pPr indent="-292100" lvl="0" marL="457200" rtl="0" algn="l">
              <a:lnSpc>
                <a:spcPct val="115000"/>
              </a:lnSpc>
              <a:spcBef>
                <a:spcPts val="0"/>
              </a:spcBef>
              <a:spcAft>
                <a:spcPts val="0"/>
              </a:spcAft>
              <a:buClr>
                <a:schemeClr val="accent1"/>
              </a:buClr>
              <a:buSzPts val="1000"/>
              <a:buFont typeface="Rubik SemiBold"/>
              <a:buChar char="●"/>
            </a:pPr>
            <a:r>
              <a:rPr lang="en" sz="1000">
                <a:solidFill>
                  <a:schemeClr val="dk1"/>
                </a:solidFill>
                <a:latin typeface="Rubik Medium"/>
                <a:ea typeface="Rubik Medium"/>
                <a:cs typeface="Rubik Medium"/>
                <a:sym typeface="Rubik Medium"/>
              </a:rPr>
              <a:t>How fast the bike is going </a:t>
            </a:r>
            <a:r>
              <a:rPr lang="en" sz="1000">
                <a:solidFill>
                  <a:schemeClr val="dk1"/>
                </a:solidFill>
                <a:latin typeface="Rubik Light"/>
                <a:ea typeface="Rubik Light"/>
                <a:cs typeface="Rubik Light"/>
                <a:sym typeface="Rubik Light"/>
              </a:rPr>
              <a:t>- Simply put, this shows you how quickly the bike is going.</a:t>
            </a:r>
            <a:endParaRPr sz="1000">
              <a:solidFill>
                <a:schemeClr val="dk1"/>
              </a:solidFill>
              <a:latin typeface="Rubik SemiBold"/>
              <a:ea typeface="Rubik SemiBold"/>
              <a:cs typeface="Rubik SemiBold"/>
              <a:sym typeface="Rubik SemiBold"/>
            </a:endParaRPr>
          </a:p>
          <a:p>
            <a:pPr indent="-292100" lvl="0" marL="457200" rtl="0" algn="l">
              <a:lnSpc>
                <a:spcPct val="115000"/>
              </a:lnSpc>
              <a:spcBef>
                <a:spcPts val="1000"/>
              </a:spcBef>
              <a:spcAft>
                <a:spcPts val="0"/>
              </a:spcAft>
              <a:buClr>
                <a:schemeClr val="accent1"/>
              </a:buClr>
              <a:buSzPts val="1000"/>
              <a:buFont typeface="Rubik Light"/>
              <a:buChar char="●"/>
            </a:pPr>
            <a:r>
              <a:rPr lang="en" sz="1000">
                <a:solidFill>
                  <a:schemeClr val="dk1"/>
                </a:solidFill>
                <a:latin typeface="Rubik Medium"/>
                <a:ea typeface="Rubik Medium"/>
                <a:cs typeface="Rubik Medium"/>
                <a:sym typeface="Rubik Medium"/>
              </a:rPr>
              <a:t>Assistance Mode </a:t>
            </a:r>
            <a:r>
              <a:rPr lang="en" sz="1000">
                <a:solidFill>
                  <a:schemeClr val="dk1"/>
                </a:solidFill>
                <a:latin typeface="Rubik Light"/>
                <a:ea typeface="Rubik Light"/>
                <a:cs typeface="Rubik Light"/>
                <a:sym typeface="Rubik Light"/>
              </a:rPr>
              <a:t>- What level of assistance your eBike is in battery charge status.</a:t>
            </a:r>
            <a:endParaRPr sz="1000">
              <a:solidFill>
                <a:schemeClr val="dk1"/>
              </a:solidFill>
              <a:latin typeface="Rubik Light"/>
              <a:ea typeface="Rubik Light"/>
              <a:cs typeface="Rubik Light"/>
              <a:sym typeface="Rubik Light"/>
            </a:endParaRPr>
          </a:p>
          <a:p>
            <a:pPr indent="-292100" lvl="0" marL="457200" rtl="0" algn="l">
              <a:lnSpc>
                <a:spcPct val="115000"/>
              </a:lnSpc>
              <a:spcBef>
                <a:spcPts val="1000"/>
              </a:spcBef>
              <a:spcAft>
                <a:spcPts val="0"/>
              </a:spcAft>
              <a:buClr>
                <a:schemeClr val="accent1"/>
              </a:buClr>
              <a:buSzPts val="1000"/>
              <a:buFont typeface="Rubik Light"/>
              <a:buChar char="●"/>
            </a:pPr>
            <a:r>
              <a:rPr lang="en" sz="1000">
                <a:solidFill>
                  <a:schemeClr val="dk1"/>
                </a:solidFill>
                <a:latin typeface="Rubik Medium"/>
                <a:ea typeface="Rubik Medium"/>
                <a:cs typeface="Rubik Medium"/>
                <a:sym typeface="Rubik Medium"/>
              </a:rPr>
              <a:t>Battery Range </a:t>
            </a:r>
            <a:r>
              <a:rPr lang="en" sz="1000">
                <a:solidFill>
                  <a:schemeClr val="dk1"/>
                </a:solidFill>
                <a:latin typeface="Rubik Light"/>
                <a:ea typeface="Rubik Light"/>
                <a:cs typeface="Rubik Light"/>
                <a:sym typeface="Rubik Light"/>
              </a:rPr>
              <a:t>- How many miles you have left on a single charge, dependent on your level of assistance.</a:t>
            </a:r>
            <a:endParaRPr sz="1000">
              <a:solidFill>
                <a:schemeClr val="dk1"/>
              </a:solidFill>
              <a:latin typeface="Rubik Light"/>
              <a:ea typeface="Rubik Light"/>
              <a:cs typeface="Rubik Light"/>
              <a:sym typeface="Rubik Light"/>
            </a:endParaRPr>
          </a:p>
          <a:p>
            <a:pPr indent="-292100" lvl="0" marL="457200" rtl="0" algn="l">
              <a:lnSpc>
                <a:spcPct val="115000"/>
              </a:lnSpc>
              <a:spcBef>
                <a:spcPts val="1000"/>
              </a:spcBef>
              <a:spcAft>
                <a:spcPts val="0"/>
              </a:spcAft>
              <a:buClr>
                <a:schemeClr val="accent1"/>
              </a:buClr>
              <a:buSzPts val="1000"/>
              <a:buFont typeface="Rubik Light"/>
              <a:buChar char="●"/>
            </a:pPr>
            <a:r>
              <a:rPr lang="en" sz="1000">
                <a:solidFill>
                  <a:schemeClr val="dk1"/>
                </a:solidFill>
                <a:latin typeface="Rubik Medium"/>
                <a:ea typeface="Rubik Medium"/>
                <a:cs typeface="Rubik Medium"/>
                <a:sym typeface="Rubik Medium"/>
              </a:rPr>
              <a:t>Trip Distance</a:t>
            </a:r>
            <a:r>
              <a:rPr lang="en" sz="1000">
                <a:solidFill>
                  <a:schemeClr val="dk1"/>
                </a:solidFill>
                <a:latin typeface="Rubik Light"/>
                <a:ea typeface="Rubik Light"/>
                <a:cs typeface="Rubik Light"/>
                <a:sym typeface="Rubik Light"/>
              </a:rPr>
              <a:t> - How many miles the bike has done in one trip.</a:t>
            </a:r>
            <a:endParaRPr sz="1000">
              <a:solidFill>
                <a:schemeClr val="dk1"/>
              </a:solidFill>
              <a:latin typeface="Rubik Light"/>
              <a:ea typeface="Rubik Light"/>
              <a:cs typeface="Rubik Light"/>
              <a:sym typeface="Rubik Light"/>
            </a:endParaRPr>
          </a:p>
          <a:p>
            <a:pPr indent="-292100" lvl="0" marL="457200" rtl="0" algn="l">
              <a:lnSpc>
                <a:spcPct val="115000"/>
              </a:lnSpc>
              <a:spcBef>
                <a:spcPts val="1000"/>
              </a:spcBef>
              <a:spcAft>
                <a:spcPts val="1000"/>
              </a:spcAft>
              <a:buClr>
                <a:schemeClr val="accent1"/>
              </a:buClr>
              <a:buSzPts val="1000"/>
              <a:buFont typeface="Rubik Light"/>
              <a:buChar char="●"/>
            </a:pPr>
            <a:r>
              <a:rPr lang="en" sz="1000">
                <a:solidFill>
                  <a:schemeClr val="dk1"/>
                </a:solidFill>
                <a:latin typeface="Rubik Medium"/>
                <a:ea typeface="Rubik Medium"/>
                <a:cs typeface="Rubik Medium"/>
                <a:sym typeface="Rubik Medium"/>
              </a:rPr>
              <a:t>Odometer</a:t>
            </a:r>
            <a:r>
              <a:rPr lang="en" sz="1000">
                <a:solidFill>
                  <a:schemeClr val="dk1"/>
                </a:solidFill>
                <a:latin typeface="Rubik SemiBold"/>
                <a:ea typeface="Rubik SemiBold"/>
                <a:cs typeface="Rubik SemiBold"/>
                <a:sym typeface="Rubik SemiBold"/>
              </a:rPr>
              <a:t> </a:t>
            </a:r>
            <a:r>
              <a:rPr lang="en" sz="1000">
                <a:solidFill>
                  <a:schemeClr val="dk1"/>
                </a:solidFill>
                <a:latin typeface="Rubik Light"/>
                <a:ea typeface="Rubik Light"/>
                <a:cs typeface="Rubik Light"/>
                <a:sym typeface="Rubik Light"/>
              </a:rPr>
              <a:t>- How many miles the bike has done in its lifetime.</a:t>
            </a:r>
            <a:endParaRPr sz="1000">
              <a:solidFill>
                <a:schemeClr val="dk1"/>
              </a:solidFill>
              <a:latin typeface="Rubik Light"/>
              <a:ea typeface="Rubik Light"/>
              <a:cs typeface="Rubik Light"/>
              <a:sym typeface="Rubik Light"/>
            </a:endParaRPr>
          </a:p>
        </p:txBody>
      </p:sp>
      <p:pic>
        <p:nvPicPr>
          <p:cNvPr id="297" name="Google Shape;297;p38"/>
          <p:cNvPicPr preferRelativeResize="0"/>
          <p:nvPr/>
        </p:nvPicPr>
        <p:blipFill>
          <a:blip r:embed="rId3">
            <a:alphaModFix/>
          </a:blip>
          <a:stretch>
            <a:fillRect/>
          </a:stretch>
        </p:blipFill>
        <p:spPr>
          <a:xfrm>
            <a:off x="5520778" y="563800"/>
            <a:ext cx="1131111" cy="753526"/>
          </a:xfrm>
          <a:prstGeom prst="rect">
            <a:avLst/>
          </a:prstGeom>
          <a:noFill/>
          <a:ln>
            <a:noFill/>
          </a:ln>
        </p:spPr>
      </p:pic>
      <p:pic>
        <p:nvPicPr>
          <p:cNvPr id="298" name="Google Shape;298;p38"/>
          <p:cNvPicPr preferRelativeResize="0"/>
          <p:nvPr/>
        </p:nvPicPr>
        <p:blipFill rotWithShape="1">
          <a:blip r:embed="rId4">
            <a:alphaModFix/>
          </a:blip>
          <a:srcRect b="0" l="6872" r="0" t="0"/>
          <a:stretch/>
        </p:blipFill>
        <p:spPr>
          <a:xfrm>
            <a:off x="3935415" y="2985588"/>
            <a:ext cx="1131126" cy="731750"/>
          </a:xfrm>
          <a:prstGeom prst="rect">
            <a:avLst/>
          </a:prstGeom>
          <a:noFill/>
          <a:ln>
            <a:noFill/>
          </a:ln>
        </p:spPr>
      </p:pic>
      <p:pic>
        <p:nvPicPr>
          <p:cNvPr id="299" name="Google Shape;299;p38"/>
          <p:cNvPicPr preferRelativeResize="0"/>
          <p:nvPr/>
        </p:nvPicPr>
        <p:blipFill>
          <a:blip r:embed="rId5">
            <a:alphaModFix/>
          </a:blip>
          <a:stretch>
            <a:fillRect/>
          </a:stretch>
        </p:blipFill>
        <p:spPr>
          <a:xfrm>
            <a:off x="5537913" y="2585462"/>
            <a:ext cx="1129992" cy="753526"/>
          </a:xfrm>
          <a:prstGeom prst="rect">
            <a:avLst/>
          </a:prstGeom>
          <a:noFill/>
          <a:ln>
            <a:noFill/>
          </a:ln>
        </p:spPr>
      </p:pic>
      <p:pic>
        <p:nvPicPr>
          <p:cNvPr id="300" name="Google Shape;300;p38"/>
          <p:cNvPicPr preferRelativeResize="0"/>
          <p:nvPr/>
        </p:nvPicPr>
        <p:blipFill>
          <a:blip r:embed="rId6">
            <a:alphaModFix/>
          </a:blip>
          <a:stretch>
            <a:fillRect/>
          </a:stretch>
        </p:blipFill>
        <p:spPr>
          <a:xfrm>
            <a:off x="7969388" y="4767076"/>
            <a:ext cx="649223" cy="237744"/>
          </a:xfrm>
          <a:prstGeom prst="rect">
            <a:avLst/>
          </a:prstGeom>
          <a:noFill/>
          <a:ln>
            <a:noFill/>
          </a:ln>
        </p:spPr>
      </p:pic>
      <p:pic>
        <p:nvPicPr>
          <p:cNvPr id="301" name="Google Shape;301;p38"/>
          <p:cNvPicPr preferRelativeResize="0"/>
          <p:nvPr/>
        </p:nvPicPr>
        <p:blipFill rotWithShape="1">
          <a:blip r:embed="rId7">
            <a:alphaModFix/>
          </a:blip>
          <a:srcRect b="0" l="26687" r="22814" t="0"/>
          <a:stretch/>
        </p:blipFill>
        <p:spPr>
          <a:xfrm>
            <a:off x="7200587" y="356163"/>
            <a:ext cx="942975" cy="1168800"/>
          </a:xfrm>
          <a:prstGeom prst="rect">
            <a:avLst/>
          </a:prstGeom>
          <a:noFill/>
          <a:ln>
            <a:noFill/>
          </a:ln>
        </p:spPr>
      </p:pic>
      <p:pic>
        <p:nvPicPr>
          <p:cNvPr id="302" name="Google Shape;302;p38"/>
          <p:cNvPicPr preferRelativeResize="0"/>
          <p:nvPr/>
        </p:nvPicPr>
        <p:blipFill>
          <a:blip r:embed="rId8">
            <a:alphaModFix/>
          </a:blip>
          <a:stretch>
            <a:fillRect/>
          </a:stretch>
        </p:blipFill>
        <p:spPr>
          <a:xfrm>
            <a:off x="4104325" y="994750"/>
            <a:ext cx="1030851" cy="875700"/>
          </a:xfrm>
          <a:prstGeom prst="rect">
            <a:avLst/>
          </a:prstGeom>
          <a:noFill/>
          <a:ln>
            <a:noFill/>
          </a:ln>
        </p:spPr>
      </p:pic>
      <p:sp>
        <p:nvSpPr>
          <p:cNvPr id="303" name="Google Shape;303;p38"/>
          <p:cNvSpPr txBox="1"/>
          <p:nvPr/>
        </p:nvSpPr>
        <p:spPr>
          <a:xfrm>
            <a:off x="4023599" y="1818350"/>
            <a:ext cx="1294200" cy="91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Rubik Medium"/>
                <a:ea typeface="Rubik Medium"/>
                <a:cs typeface="Rubik Medium"/>
                <a:sym typeface="Rubik Medium"/>
              </a:rPr>
              <a:t>INTUVIA 100</a:t>
            </a:r>
            <a:endParaRPr sz="1800">
              <a:solidFill>
                <a:schemeClr val="dk1"/>
              </a:solidFill>
              <a:latin typeface="Rubik SemiBold"/>
              <a:ea typeface="Rubik SemiBold"/>
              <a:cs typeface="Rubik SemiBold"/>
              <a:sym typeface="Rubik SemiBold"/>
            </a:endParaRPr>
          </a:p>
          <a:p>
            <a:pPr indent="0" lvl="0" marL="0" rtl="0" algn="l">
              <a:lnSpc>
                <a:spcPct val="119000"/>
              </a:lnSpc>
              <a:spcBef>
                <a:spcPts val="1000"/>
              </a:spcBef>
              <a:spcAft>
                <a:spcPts val="0"/>
              </a:spcAft>
              <a:buNone/>
            </a:pPr>
            <a:r>
              <a:rPr lang="en" sz="800">
                <a:solidFill>
                  <a:schemeClr val="dk1"/>
                </a:solidFill>
                <a:latin typeface="Rubik Light"/>
                <a:ea typeface="Rubik Light"/>
                <a:cs typeface="Rubik Light"/>
                <a:sym typeface="Rubik Light"/>
              </a:rPr>
              <a:t>An intuitive &amp; clear display for Bosch Smart System.</a:t>
            </a:r>
            <a:endParaRPr/>
          </a:p>
        </p:txBody>
      </p:sp>
      <p:pic>
        <p:nvPicPr>
          <p:cNvPr id="304" name="Google Shape;304;p38"/>
          <p:cNvPicPr preferRelativeResize="0"/>
          <p:nvPr/>
        </p:nvPicPr>
        <p:blipFill>
          <a:blip r:embed="rId9">
            <a:alphaModFix/>
          </a:blip>
          <a:stretch>
            <a:fillRect/>
          </a:stretch>
        </p:blipFill>
        <p:spPr>
          <a:xfrm>
            <a:off x="7106500" y="2484313"/>
            <a:ext cx="1131126" cy="9077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id="309" name="Google Shape;309;p39"/>
          <p:cNvPicPr preferRelativeResize="0"/>
          <p:nvPr/>
        </p:nvPicPr>
        <p:blipFill rotWithShape="1">
          <a:blip r:embed="rId3">
            <a:alphaModFix/>
          </a:blip>
          <a:srcRect b="0" l="7646" r="9953" t="0"/>
          <a:stretch/>
        </p:blipFill>
        <p:spPr>
          <a:xfrm>
            <a:off x="4572000" y="914400"/>
            <a:ext cx="4464600" cy="3770100"/>
          </a:xfrm>
          <a:prstGeom prst="parallelogram">
            <a:avLst>
              <a:gd fmla="val 0" name="adj"/>
            </a:avLst>
          </a:prstGeom>
          <a:noFill/>
          <a:ln>
            <a:noFill/>
          </a:ln>
        </p:spPr>
      </p:pic>
      <p:pic>
        <p:nvPicPr>
          <p:cNvPr id="310" name="Google Shape;310;p39"/>
          <p:cNvPicPr preferRelativeResize="0"/>
          <p:nvPr/>
        </p:nvPicPr>
        <p:blipFill>
          <a:blip r:embed="rId4">
            <a:alphaModFix/>
          </a:blip>
          <a:stretch>
            <a:fillRect/>
          </a:stretch>
        </p:blipFill>
        <p:spPr>
          <a:xfrm>
            <a:off x="8781300" y="4780795"/>
            <a:ext cx="210312" cy="210312"/>
          </a:xfrm>
          <a:prstGeom prst="rect">
            <a:avLst/>
          </a:prstGeom>
          <a:noFill/>
          <a:ln>
            <a:noFill/>
          </a:ln>
        </p:spPr>
      </p:pic>
      <p:sp>
        <p:nvSpPr>
          <p:cNvPr id="311" name="Google Shape;311;p39"/>
          <p:cNvSpPr txBox="1"/>
          <p:nvPr/>
        </p:nvSpPr>
        <p:spPr>
          <a:xfrm>
            <a:off x="457200" y="452700"/>
            <a:ext cx="3581700" cy="2221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2200">
                <a:solidFill>
                  <a:schemeClr val="accent1"/>
                </a:solidFill>
                <a:latin typeface="Rubik SemiBold"/>
                <a:ea typeface="Rubik SemiBold"/>
                <a:cs typeface="Rubik SemiBold"/>
                <a:sym typeface="Rubik SemiBold"/>
              </a:rPr>
              <a:t>RANGE</a:t>
            </a:r>
            <a:endParaRPr sz="2200">
              <a:solidFill>
                <a:schemeClr val="accent1"/>
              </a:solidFill>
              <a:latin typeface="Rubik SemiBold"/>
              <a:ea typeface="Rubik SemiBold"/>
              <a:cs typeface="Rubik SemiBold"/>
              <a:sym typeface="Rubik SemiBold"/>
            </a:endParaRPr>
          </a:p>
          <a:p>
            <a:pPr indent="0" lvl="0" marL="0" rtl="0" algn="l">
              <a:lnSpc>
                <a:spcPct val="115000"/>
              </a:lnSpc>
              <a:spcBef>
                <a:spcPts val="1200"/>
              </a:spcBef>
              <a:spcAft>
                <a:spcPts val="0"/>
              </a:spcAft>
              <a:buNone/>
            </a:pPr>
            <a:r>
              <a:rPr lang="en" sz="1000">
                <a:latin typeface="Rubik Light"/>
                <a:ea typeface="Rubik Light"/>
                <a:cs typeface="Rubik Light"/>
                <a:sym typeface="Rubik Light"/>
              </a:rPr>
              <a:t>Range is a tricky subject and influenced by a multitude of factors including rider weight, terrain, your motor, assistance mode, riding style etc. Like it’s difficult to estimate the MPG of a car, the same is true with an eBIke. Bosch has developed a handy tool called the</a:t>
            </a:r>
            <a:endParaRPr sz="1000">
              <a:latin typeface="Rubik Light"/>
              <a:ea typeface="Rubik Light"/>
              <a:cs typeface="Rubik Light"/>
              <a:sym typeface="Rubik Light"/>
            </a:endParaRPr>
          </a:p>
          <a:p>
            <a:pPr indent="0" lvl="0" marL="0" rtl="0" algn="l">
              <a:lnSpc>
                <a:spcPct val="115000"/>
              </a:lnSpc>
              <a:spcBef>
                <a:spcPts val="0"/>
              </a:spcBef>
              <a:spcAft>
                <a:spcPts val="0"/>
              </a:spcAft>
              <a:buNone/>
            </a:pPr>
            <a:r>
              <a:rPr lang="en" sz="1000" u="sng">
                <a:solidFill>
                  <a:schemeClr val="hlink"/>
                </a:solidFill>
                <a:latin typeface="Rubik Light"/>
                <a:ea typeface="Rubik Light"/>
                <a:cs typeface="Rubik Light"/>
                <a:sym typeface="Rubik Light"/>
                <a:hlinkClick r:id="rId5"/>
              </a:rPr>
              <a:t>Bosch eBIke Range Calculator</a:t>
            </a:r>
            <a:r>
              <a:rPr lang="en" sz="1000">
                <a:solidFill>
                  <a:schemeClr val="lt1"/>
                </a:solidFill>
                <a:latin typeface="Rubik Light"/>
                <a:ea typeface="Rubik Light"/>
                <a:cs typeface="Rubik Light"/>
                <a:sym typeface="Rubik Light"/>
              </a:rPr>
              <a:t>. </a:t>
            </a:r>
            <a:endParaRPr sz="1000">
              <a:solidFill>
                <a:schemeClr val="lt1"/>
              </a:solidFill>
              <a:latin typeface="Rubik Light"/>
              <a:ea typeface="Rubik Light"/>
              <a:cs typeface="Rubik Light"/>
              <a:sym typeface="Rubik Light"/>
            </a:endParaRPr>
          </a:p>
          <a:p>
            <a:pPr indent="0" lvl="0" marL="0" rtl="0" algn="l">
              <a:spcBef>
                <a:spcPts val="0"/>
              </a:spcBef>
              <a:spcAft>
                <a:spcPts val="0"/>
              </a:spcAft>
              <a:buNone/>
            </a:pPr>
            <a:r>
              <a:t/>
            </a:r>
            <a:endParaRPr sz="1000">
              <a:latin typeface="Rubik Light"/>
              <a:ea typeface="Rubik Light"/>
              <a:cs typeface="Rubik Light"/>
              <a:sym typeface="Rubik Light"/>
            </a:endParaRPr>
          </a:p>
          <a:p>
            <a:pPr indent="0" lvl="0" marL="0" rtl="0" algn="l">
              <a:spcBef>
                <a:spcPts val="0"/>
              </a:spcBef>
              <a:spcAft>
                <a:spcPts val="0"/>
              </a:spcAft>
              <a:buNone/>
            </a:pPr>
            <a:r>
              <a:rPr lang="en" sz="1000">
                <a:latin typeface="Rubik Light"/>
                <a:ea typeface="Rubik Light"/>
                <a:cs typeface="Rubik Light"/>
                <a:sym typeface="Rubik Light"/>
              </a:rPr>
              <a:t>The range you get on your Riese &amp; Müller is dependent on the type of motor and the of your battery - measured in Watt-Hours. </a:t>
            </a:r>
            <a:endParaRPr sz="1000">
              <a:latin typeface="Rubik Light"/>
              <a:ea typeface="Rubik Light"/>
              <a:cs typeface="Rubik Light"/>
              <a:sym typeface="Rubik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40"/>
          <p:cNvPicPr preferRelativeResize="0"/>
          <p:nvPr/>
        </p:nvPicPr>
        <p:blipFill rotWithShape="1">
          <a:blip r:embed="rId3">
            <a:alphaModFix/>
          </a:blip>
          <a:srcRect b="0" l="1969" r="1969" t="0"/>
          <a:stretch/>
        </p:blipFill>
        <p:spPr>
          <a:xfrm flipH="1">
            <a:off x="-2" y="0"/>
            <a:ext cx="9144005" cy="5354316"/>
          </a:xfrm>
          <a:prstGeom prst="rect">
            <a:avLst/>
          </a:prstGeom>
          <a:noFill/>
          <a:ln>
            <a:noFill/>
          </a:ln>
        </p:spPr>
      </p:pic>
      <p:sp>
        <p:nvSpPr>
          <p:cNvPr id="317" name="Google Shape;317;p40"/>
          <p:cNvSpPr txBox="1"/>
          <p:nvPr>
            <p:ph type="title"/>
          </p:nvPr>
        </p:nvSpPr>
        <p:spPr>
          <a:xfrm flipH="1">
            <a:off x="581550" y="597000"/>
            <a:ext cx="8139900" cy="4183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OUR FAVOURITE MOUSTACHE EBIKES</a:t>
            </a:r>
            <a:endParaRPr sz="4000"/>
          </a:p>
        </p:txBody>
      </p:sp>
      <p:pic>
        <p:nvPicPr>
          <p:cNvPr id="318" name="Google Shape;318;p40"/>
          <p:cNvPicPr preferRelativeResize="0"/>
          <p:nvPr/>
        </p:nvPicPr>
        <p:blipFill rotWithShape="1">
          <a:blip r:embed="rId4">
            <a:alphaModFix/>
          </a:blip>
          <a:srcRect b="0" l="0" r="77903" t="0"/>
          <a:stretch/>
        </p:blipFill>
        <p:spPr>
          <a:xfrm>
            <a:off x="8501366" y="146750"/>
            <a:ext cx="509374" cy="415725"/>
          </a:xfrm>
          <a:prstGeom prst="rect">
            <a:avLst/>
          </a:prstGeom>
          <a:noFill/>
          <a:ln>
            <a:noFill/>
          </a:ln>
        </p:spPr>
      </p:pic>
      <p:pic>
        <p:nvPicPr>
          <p:cNvPr id="319" name="Google Shape;319;p40"/>
          <p:cNvPicPr preferRelativeResize="0"/>
          <p:nvPr/>
        </p:nvPicPr>
        <p:blipFill>
          <a:blip r:embed="rId5">
            <a:alphaModFix/>
          </a:blip>
          <a:stretch>
            <a:fillRect/>
          </a:stretch>
        </p:blipFill>
        <p:spPr>
          <a:xfrm>
            <a:off x="8781300" y="4780795"/>
            <a:ext cx="210312" cy="210312"/>
          </a:xfrm>
          <a:prstGeom prst="rect">
            <a:avLst/>
          </a:prstGeom>
          <a:noFill/>
          <a:ln>
            <a:noFill/>
          </a:ln>
        </p:spPr>
      </p:pic>
      <p:pic>
        <p:nvPicPr>
          <p:cNvPr id="320" name="Google Shape;320;p40"/>
          <p:cNvPicPr preferRelativeResize="0"/>
          <p:nvPr/>
        </p:nvPicPr>
        <p:blipFill>
          <a:blip r:embed="rId6">
            <a:alphaModFix/>
          </a:blip>
          <a:stretch>
            <a:fillRect/>
          </a:stretch>
        </p:blipFill>
        <p:spPr>
          <a:xfrm>
            <a:off x="8467343" y="4780790"/>
            <a:ext cx="210312" cy="21031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1"/>
          <p:cNvSpPr/>
          <p:nvPr/>
        </p:nvSpPr>
        <p:spPr>
          <a:xfrm>
            <a:off x="-412125" y="-246575"/>
            <a:ext cx="2324400" cy="1236900"/>
          </a:xfrm>
          <a:prstGeom prst="parallelogram">
            <a:avLst>
              <a:gd fmla="val 25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1"/>
          <p:cNvSpPr txBox="1"/>
          <p:nvPr>
            <p:ph idx="4294967295" type="title"/>
          </p:nvPr>
        </p:nvSpPr>
        <p:spPr>
          <a:xfrm>
            <a:off x="284425" y="180175"/>
            <a:ext cx="18939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b="1" i="1" lang="en" sz="1350">
                <a:solidFill>
                  <a:schemeClr val="lt1"/>
                </a:solidFill>
              </a:rPr>
              <a:t>SEE OUR MOUSTACHE PRODUCT OVERVIEW</a:t>
            </a:r>
            <a:endParaRPr b="1" i="1" sz="1350">
              <a:solidFill>
                <a:schemeClr val="lt1"/>
              </a:solidFill>
            </a:endParaRPr>
          </a:p>
        </p:txBody>
      </p:sp>
      <p:pic>
        <p:nvPicPr>
          <p:cNvPr descr="Ben is joined by Clément from Moustache as they unveil the highly anticipated lineup of electric bikes for 2023. In this thorough overview, we delve into the remarkable features and innovations that make Moustache a leading name in the world of eBikes.&#10;&#10;⚡ Featured Electric Bikes ⚡&#10;1️⃣ Lundi 27: The Lundi 27 is a stylish urban electric bike that combines comfort, practicality, and a smooth ride. Discover its elegant design, efficient motor, and exceptional functionality that make it a perfect choice for urban commuting.&#10;https://www.fullycharged.com/moustache-lundi-27.1-2022/&#10;&#10;2️⃣ Samedi 28: Designed for versatility and adventure, the Samedi 28 offers an incredible riding experience both on and off-road. Uncover the rugged build, powerful motor, and cutting-edge components that allow you to conquer any terrain with ease.&#10;https://www.fullycharged.com/moustache-samedi-28-3/&#10;&#10;3️⃣ Xroad 2: Meet the Xroad 2, a true all-rounder built to handle various terrains and conditions. Learn about its superior suspension system, advanced technology, and robust frame, empowering riders to explore new horizons like never before.&#10;https://www.fullycharged.com/moustache-samedi-27-xroad-2-open-2023/&#10;&#10;4️⃣ Xroad 3: The Xroad 3 takes versatility to the next level, combining urban practicality with off-road capabilities. Discover its exceptional performance, intuitive features, and unmatched adaptability that make it an ideal companion for every adventure.&#10;https://www.fullycharged.com/moustache-samedi-27-xroad-3-2023/&#10;&#10;5️⃣ Xroad 6 FS: For those seeking the ultimate off-road experience, the Xroad 6 FS is the answer. Explore its full-suspension setup, powerful motor, and sturdy construction, enabling riders to conquer rugged trails with confidence and comfort.&#10;https://www.fullycharged.com/moustache-samedi-27-xroad-fs-6-2023/&#10;&#10;6️⃣ Lundi 20: Experience urban mobility like never before with the Lundi 20. Delve into its sleek design, integrated features, and effortless handling, providing a delightful ride in city streets and beyond.&#10;https://www.fullycharged.com/lundi-20-3-dual/&#10;&#10;7️⃣ Trail 9: The Trail 9 is the epitome of an electric mountain bike, ready to unleash your inner adventurer. Dive into its exceptional trail performance, top-of-the-line components, and intelligent design, pushing the boundaries of what's possible.&#10;https://www.fullycharged.com/moustache-samedi-29-trail-9-2022/&#10;&#10;⚡ Don't forget to download our Moustache eBike Buyers Guide: https://app.hubspot.com/documents/19535859/view/446439998?accessId=cf02b6&#10;&#10;Chapters&#10;0:00 Intro&#10;1:58 Lundi 27&#10;4:47 Samedi 28&#10;7:49 Xroad 6 FS&#10;11:38 Xroad 3&#10;12:19 Xroad 2&#10;14:45 Lundi 20&#10;18:45 Trail 9&#10;&#10;--&#10;Book a consultation or test-ride at one of our stores here - https://calendly.com/fully-charged-ebikes&#10;&#10;Follow us on Social Media:&#10;&#10;Facebook - https://www.facebook.com/fullychargedebikes&#10;Instagram - https://www.instagram.com/fullychargeduk&#10;Twitter - https://twitter.com/fullychargeduk/﻿&#10;﻿&#10;﻿#FullyCharged #MoustacheBikes #eMTB #ebikes #electricbike" id="327" name="Google Shape;327;p41" title="Here's why you should consider a Moustache eBike in 2023 | Fully Charged">
            <a:hlinkClick r:id="rId3"/>
          </p:cNvPr>
          <p:cNvPicPr preferRelativeResize="0"/>
          <p:nvPr/>
        </p:nvPicPr>
        <p:blipFill>
          <a:blip r:embed="rId4">
            <a:alphaModFix/>
          </a:blip>
          <a:stretch>
            <a:fillRect/>
          </a:stretch>
        </p:blipFill>
        <p:spPr>
          <a:xfrm>
            <a:off x="1597925" y="698850"/>
            <a:ext cx="7331100" cy="41237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2"/>
          <p:cNvSpPr txBox="1"/>
          <p:nvPr>
            <p:ph type="title"/>
          </p:nvPr>
        </p:nvSpPr>
        <p:spPr>
          <a:xfrm>
            <a:off x="1143000" y="1544100"/>
            <a:ext cx="5064000" cy="17124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rgbClr val="000000"/>
                </a:solidFill>
              </a:rPr>
              <a:t>NEW 2024</a:t>
            </a:r>
            <a:r>
              <a:rPr lang="en">
                <a:solidFill>
                  <a:srgbClr val="000000"/>
                </a:solidFill>
              </a:rPr>
              <a:t> </a:t>
            </a:r>
            <a:endParaRPr>
              <a:solidFill>
                <a:srgbClr val="000000"/>
              </a:solidFill>
            </a:endParaRPr>
          </a:p>
          <a:p>
            <a:pPr indent="0" lvl="0" marL="0" rtl="0" algn="l">
              <a:spcBef>
                <a:spcPts val="0"/>
              </a:spcBef>
              <a:spcAft>
                <a:spcPts val="0"/>
              </a:spcAft>
              <a:buNone/>
            </a:pPr>
            <a:r>
              <a:rPr lang="en"/>
              <a:t>MOUSTACHE</a:t>
            </a:r>
            <a:r>
              <a:rPr lang="en"/>
              <a:t> EBIKES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43"/>
          <p:cNvPicPr preferRelativeResize="0"/>
          <p:nvPr/>
        </p:nvPicPr>
        <p:blipFill>
          <a:blip r:embed="rId3">
            <a:alphaModFix/>
          </a:blip>
          <a:stretch>
            <a:fillRect/>
          </a:stretch>
        </p:blipFill>
        <p:spPr>
          <a:xfrm>
            <a:off x="1143000" y="0"/>
            <a:ext cx="6857999" cy="5143500"/>
          </a:xfrm>
          <a:prstGeom prst="rect">
            <a:avLst/>
          </a:prstGeom>
          <a:noFill/>
          <a:ln>
            <a:noFill/>
          </a:ln>
        </p:spPr>
      </p:pic>
      <p:sp>
        <p:nvSpPr>
          <p:cNvPr id="338" name="Google Shape;338;p43"/>
          <p:cNvSpPr txBox="1"/>
          <p:nvPr>
            <p:ph type="title"/>
          </p:nvPr>
        </p:nvSpPr>
        <p:spPr>
          <a:xfrm>
            <a:off x="474150" y="417625"/>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J SERIES</a:t>
            </a:r>
            <a:endParaRPr>
              <a:latin typeface="Rubik Medium"/>
              <a:ea typeface="Rubik Medium"/>
              <a:cs typeface="Rubik Medium"/>
              <a:sym typeface="Rubik Medium"/>
            </a:endParaRPr>
          </a:p>
        </p:txBody>
      </p:sp>
      <p:sp>
        <p:nvSpPr>
          <p:cNvPr id="339" name="Google Shape;339;p43"/>
          <p:cNvSpPr txBox="1"/>
          <p:nvPr/>
        </p:nvSpPr>
        <p:spPr>
          <a:xfrm>
            <a:off x="5735225" y="621513"/>
            <a:ext cx="29610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Adjustable handlebar and integrated lights, so you can find your sweet spot position.</a:t>
            </a:r>
            <a:endParaRPr sz="900">
              <a:latin typeface="Rubik"/>
              <a:ea typeface="Rubik"/>
              <a:cs typeface="Rubik"/>
              <a:sym typeface="Rubik"/>
            </a:endParaRPr>
          </a:p>
        </p:txBody>
      </p:sp>
      <p:sp>
        <p:nvSpPr>
          <p:cNvPr id="340" name="Google Shape;340;p43"/>
          <p:cNvSpPr txBox="1"/>
          <p:nvPr/>
        </p:nvSpPr>
        <p:spPr>
          <a:xfrm>
            <a:off x="3257950" y="851725"/>
            <a:ext cx="1603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Step-through for easy access</a:t>
            </a:r>
            <a:endParaRPr sz="900">
              <a:latin typeface="Rubik"/>
              <a:ea typeface="Rubik"/>
              <a:cs typeface="Rubik"/>
              <a:sym typeface="Rubik"/>
            </a:endParaRPr>
          </a:p>
        </p:txBody>
      </p:sp>
      <p:sp>
        <p:nvSpPr>
          <p:cNvPr id="341" name="Google Shape;341;p43"/>
          <p:cNvSpPr txBox="1"/>
          <p:nvPr/>
        </p:nvSpPr>
        <p:spPr>
          <a:xfrm>
            <a:off x="671650" y="1312075"/>
            <a:ext cx="2586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Dropper seatpost that means feet can </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Hit the ground.</a:t>
            </a:r>
            <a:endParaRPr sz="900">
              <a:latin typeface="Rubik"/>
              <a:ea typeface="Rubik"/>
              <a:cs typeface="Rubik"/>
              <a:sym typeface="Rubik"/>
            </a:endParaRPr>
          </a:p>
        </p:txBody>
      </p:sp>
      <p:sp>
        <p:nvSpPr>
          <p:cNvPr id="342" name="Google Shape;342;p43"/>
          <p:cNvSpPr txBox="1"/>
          <p:nvPr/>
        </p:nvSpPr>
        <p:spPr>
          <a:xfrm>
            <a:off x="7377425" y="2821000"/>
            <a:ext cx="11448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Integrated,</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removable battery</a:t>
            </a:r>
            <a:endParaRPr sz="900">
              <a:latin typeface="Rubik"/>
              <a:ea typeface="Rubik"/>
              <a:cs typeface="Rubik"/>
              <a:sym typeface="Rubik"/>
            </a:endParaRPr>
          </a:p>
        </p:txBody>
      </p:sp>
      <p:sp>
        <p:nvSpPr>
          <p:cNvPr id="343" name="Google Shape;343;p43"/>
          <p:cNvSpPr txBox="1"/>
          <p:nvPr/>
        </p:nvSpPr>
        <p:spPr>
          <a:xfrm>
            <a:off x="247350" y="3006588"/>
            <a:ext cx="2586300" cy="49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900">
                <a:latin typeface="Rubik"/>
                <a:ea typeface="Rubik"/>
                <a:cs typeface="Rubik"/>
                <a:sym typeface="Rubik"/>
              </a:rPr>
              <a:t>Superstrong</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tubular aluminium</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mudguards</a:t>
            </a:r>
            <a:endParaRPr sz="900">
              <a:latin typeface="Rubik"/>
              <a:ea typeface="Rubik"/>
              <a:cs typeface="Rubik"/>
              <a:sym typeface="Rubik"/>
            </a:endParaRPr>
          </a:p>
        </p:txBody>
      </p:sp>
      <p:sp>
        <p:nvSpPr>
          <p:cNvPr id="344" name="Google Shape;344;p43"/>
          <p:cNvSpPr txBox="1"/>
          <p:nvPr/>
        </p:nvSpPr>
        <p:spPr>
          <a:xfrm>
            <a:off x="6373975" y="1758500"/>
            <a:ext cx="21906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Front suspension </a:t>
            </a:r>
            <a:endParaRPr sz="900">
              <a:latin typeface="Rubik"/>
              <a:ea typeface="Rubik"/>
              <a:cs typeface="Rubik"/>
              <a:sym typeface="Rubik"/>
            </a:endParaRPr>
          </a:p>
        </p:txBody>
      </p:sp>
      <p:sp>
        <p:nvSpPr>
          <p:cNvPr id="345" name="Google Shape;345;p43"/>
          <p:cNvSpPr txBox="1"/>
          <p:nvPr/>
        </p:nvSpPr>
        <p:spPr>
          <a:xfrm>
            <a:off x="388750" y="3988700"/>
            <a:ext cx="14577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Either 2</a:t>
            </a:r>
            <a:r>
              <a:rPr lang="en" sz="900">
                <a:latin typeface="Rubik"/>
                <a:ea typeface="Rubik"/>
                <a:cs typeface="Rubik"/>
                <a:sym typeface="Rubik"/>
              </a:rPr>
              <a:t>7.5” Schwalbe</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Super Moto-X tyres or Jonny Watts 27.5 X 60. </a:t>
            </a:r>
            <a:endParaRPr sz="900">
              <a:latin typeface="Rubik"/>
              <a:ea typeface="Rubik"/>
              <a:cs typeface="Rubik"/>
              <a:sym typeface="Rubik"/>
            </a:endParaRPr>
          </a:p>
        </p:txBody>
      </p:sp>
      <p:sp>
        <p:nvSpPr>
          <p:cNvPr id="346" name="Google Shape;346;p43"/>
          <p:cNvSpPr txBox="1"/>
          <p:nvPr/>
        </p:nvSpPr>
        <p:spPr>
          <a:xfrm>
            <a:off x="388750" y="2266175"/>
            <a:ext cx="1059900" cy="692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Rear rack options available, including PBS rack, up to 27kg of carrying capability. </a:t>
            </a:r>
            <a:endParaRPr sz="900">
              <a:latin typeface="Rubik"/>
              <a:ea typeface="Rubik"/>
              <a:cs typeface="Rubik"/>
              <a:sym typeface="Rubik"/>
            </a:endParaRPr>
          </a:p>
        </p:txBody>
      </p:sp>
      <p:cxnSp>
        <p:nvCxnSpPr>
          <p:cNvPr id="347" name="Google Shape;347;p43"/>
          <p:cNvCxnSpPr/>
          <p:nvPr/>
        </p:nvCxnSpPr>
        <p:spPr>
          <a:xfrm>
            <a:off x="2430350" y="1511225"/>
            <a:ext cx="1177500" cy="250500"/>
          </a:xfrm>
          <a:prstGeom prst="straightConnector1">
            <a:avLst/>
          </a:prstGeom>
          <a:noFill/>
          <a:ln cap="flat" cmpd="sng" w="9525">
            <a:solidFill>
              <a:schemeClr val="accent1"/>
            </a:solidFill>
            <a:prstDash val="solid"/>
            <a:round/>
            <a:headEnd len="med" w="med" type="none"/>
            <a:tailEnd len="med" w="med" type="triangle"/>
          </a:ln>
        </p:spPr>
      </p:cxnSp>
      <p:cxnSp>
        <p:nvCxnSpPr>
          <p:cNvPr id="348" name="Google Shape;348;p43"/>
          <p:cNvCxnSpPr/>
          <p:nvPr/>
        </p:nvCxnSpPr>
        <p:spPr>
          <a:xfrm>
            <a:off x="4149675" y="1067875"/>
            <a:ext cx="300300" cy="521400"/>
          </a:xfrm>
          <a:prstGeom prst="straightConnector1">
            <a:avLst/>
          </a:prstGeom>
          <a:noFill/>
          <a:ln cap="flat" cmpd="sng" w="9525">
            <a:solidFill>
              <a:schemeClr val="accent1"/>
            </a:solidFill>
            <a:prstDash val="solid"/>
            <a:round/>
            <a:headEnd len="med" w="med" type="none"/>
            <a:tailEnd len="med" w="med" type="triangle"/>
          </a:ln>
        </p:spPr>
      </p:cxnSp>
      <p:cxnSp>
        <p:nvCxnSpPr>
          <p:cNvPr id="349" name="Google Shape;349;p43"/>
          <p:cNvCxnSpPr/>
          <p:nvPr/>
        </p:nvCxnSpPr>
        <p:spPr>
          <a:xfrm flipH="1">
            <a:off x="5800200" y="1098600"/>
            <a:ext cx="1201200" cy="176700"/>
          </a:xfrm>
          <a:prstGeom prst="straightConnector1">
            <a:avLst/>
          </a:prstGeom>
          <a:noFill/>
          <a:ln cap="flat" cmpd="sng" w="9525">
            <a:solidFill>
              <a:schemeClr val="accent1"/>
            </a:solidFill>
            <a:prstDash val="solid"/>
            <a:round/>
            <a:headEnd len="med" w="med" type="none"/>
            <a:tailEnd len="med" w="med" type="triangle"/>
          </a:ln>
        </p:spPr>
      </p:cxnSp>
      <p:cxnSp>
        <p:nvCxnSpPr>
          <p:cNvPr id="350" name="Google Shape;350;p43"/>
          <p:cNvCxnSpPr/>
          <p:nvPr/>
        </p:nvCxnSpPr>
        <p:spPr>
          <a:xfrm rot="10800000">
            <a:off x="5794575" y="1907875"/>
            <a:ext cx="678300" cy="35400"/>
          </a:xfrm>
          <a:prstGeom prst="straightConnector1">
            <a:avLst/>
          </a:prstGeom>
          <a:noFill/>
          <a:ln cap="flat" cmpd="sng" w="9525">
            <a:solidFill>
              <a:schemeClr val="accent1"/>
            </a:solidFill>
            <a:prstDash val="solid"/>
            <a:round/>
            <a:headEnd len="med" w="med" type="none"/>
            <a:tailEnd len="med" w="med" type="triangle"/>
          </a:ln>
        </p:spPr>
      </p:cxnSp>
      <p:cxnSp>
        <p:nvCxnSpPr>
          <p:cNvPr id="351" name="Google Shape;351;p43"/>
          <p:cNvCxnSpPr/>
          <p:nvPr/>
        </p:nvCxnSpPr>
        <p:spPr>
          <a:xfrm rot="10800000">
            <a:off x="5009900" y="2741575"/>
            <a:ext cx="2805600" cy="169800"/>
          </a:xfrm>
          <a:prstGeom prst="straightConnector1">
            <a:avLst/>
          </a:prstGeom>
          <a:noFill/>
          <a:ln cap="flat" cmpd="sng" w="9525">
            <a:solidFill>
              <a:schemeClr val="accent1"/>
            </a:solidFill>
            <a:prstDash val="solid"/>
            <a:round/>
            <a:headEnd len="med" w="med" type="none"/>
            <a:tailEnd len="med" w="med" type="triangle"/>
          </a:ln>
        </p:spPr>
      </p:cxnSp>
      <p:cxnSp>
        <p:nvCxnSpPr>
          <p:cNvPr id="352" name="Google Shape;352;p43"/>
          <p:cNvCxnSpPr>
            <a:stCxn id="346" idx="3"/>
          </p:cNvCxnSpPr>
          <p:nvPr/>
        </p:nvCxnSpPr>
        <p:spPr>
          <a:xfrm flipH="1" rot="10800000">
            <a:off x="1448650" y="1988525"/>
            <a:ext cx="1052400" cy="624000"/>
          </a:xfrm>
          <a:prstGeom prst="straightConnector1">
            <a:avLst/>
          </a:prstGeom>
          <a:noFill/>
          <a:ln cap="flat" cmpd="sng" w="9525">
            <a:solidFill>
              <a:schemeClr val="accent1"/>
            </a:solidFill>
            <a:prstDash val="solid"/>
            <a:round/>
            <a:headEnd len="med" w="med" type="none"/>
            <a:tailEnd len="med" w="med" type="triangle"/>
          </a:ln>
        </p:spPr>
      </p:cxnSp>
      <p:cxnSp>
        <p:nvCxnSpPr>
          <p:cNvPr id="353" name="Google Shape;353;p43"/>
          <p:cNvCxnSpPr/>
          <p:nvPr/>
        </p:nvCxnSpPr>
        <p:spPr>
          <a:xfrm flipH="1" rot="10800000">
            <a:off x="976775" y="2944275"/>
            <a:ext cx="591000" cy="139800"/>
          </a:xfrm>
          <a:prstGeom prst="straightConnector1">
            <a:avLst/>
          </a:prstGeom>
          <a:noFill/>
          <a:ln cap="flat" cmpd="sng" w="9525">
            <a:solidFill>
              <a:schemeClr val="accent1"/>
            </a:solidFill>
            <a:prstDash val="solid"/>
            <a:round/>
            <a:headEnd len="med" w="med" type="none"/>
            <a:tailEnd len="med" w="med" type="triangle"/>
          </a:ln>
        </p:spPr>
      </p:cxnSp>
      <p:cxnSp>
        <p:nvCxnSpPr>
          <p:cNvPr id="354" name="Google Shape;354;p43"/>
          <p:cNvCxnSpPr/>
          <p:nvPr/>
        </p:nvCxnSpPr>
        <p:spPr>
          <a:xfrm flipH="1" rot="10800000">
            <a:off x="1392125" y="3879425"/>
            <a:ext cx="544200" cy="176700"/>
          </a:xfrm>
          <a:prstGeom prst="straightConnector1">
            <a:avLst/>
          </a:prstGeom>
          <a:noFill/>
          <a:ln cap="flat" cmpd="sng" w="9525">
            <a:solidFill>
              <a:schemeClr val="accent1"/>
            </a:solidFill>
            <a:prstDash val="solid"/>
            <a:round/>
            <a:headEnd len="med" w="med" type="none"/>
            <a:tailEnd len="med" w="med" type="triangle"/>
          </a:ln>
        </p:spPr>
      </p:cxnSp>
      <p:cxnSp>
        <p:nvCxnSpPr>
          <p:cNvPr id="355" name="Google Shape;355;p43"/>
          <p:cNvCxnSpPr/>
          <p:nvPr/>
        </p:nvCxnSpPr>
        <p:spPr>
          <a:xfrm>
            <a:off x="1299125" y="2094525"/>
            <a:ext cx="2649600" cy="940200"/>
          </a:xfrm>
          <a:prstGeom prst="straightConnector1">
            <a:avLst/>
          </a:prstGeom>
          <a:noFill/>
          <a:ln cap="flat" cmpd="sng" w="9525">
            <a:solidFill>
              <a:schemeClr val="accent1"/>
            </a:solidFill>
            <a:prstDash val="solid"/>
            <a:round/>
            <a:headEnd len="med" w="med" type="none"/>
            <a:tailEnd len="med" w="med" type="triangle"/>
          </a:ln>
        </p:spPr>
      </p:cxnSp>
      <p:sp>
        <p:nvSpPr>
          <p:cNvPr id="356" name="Google Shape;356;p43"/>
          <p:cNvSpPr txBox="1"/>
          <p:nvPr/>
        </p:nvSpPr>
        <p:spPr>
          <a:xfrm>
            <a:off x="0" y="1825813"/>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Rubik"/>
                <a:ea typeface="Rubik"/>
                <a:cs typeface="Rubik"/>
                <a:sym typeface="Rubik"/>
              </a:rPr>
              <a:t>Full-suspension for optimum comfort</a:t>
            </a:r>
            <a:endParaRPr/>
          </a:p>
        </p:txBody>
      </p:sp>
      <p:cxnSp>
        <p:nvCxnSpPr>
          <p:cNvPr id="357" name="Google Shape;357;p43"/>
          <p:cNvCxnSpPr/>
          <p:nvPr/>
        </p:nvCxnSpPr>
        <p:spPr>
          <a:xfrm rot="10800000">
            <a:off x="4837175" y="3462775"/>
            <a:ext cx="2637000" cy="1092900"/>
          </a:xfrm>
          <a:prstGeom prst="straightConnector1">
            <a:avLst/>
          </a:prstGeom>
          <a:noFill/>
          <a:ln cap="flat" cmpd="sng" w="9525">
            <a:solidFill>
              <a:schemeClr val="accent1"/>
            </a:solidFill>
            <a:prstDash val="solid"/>
            <a:round/>
            <a:headEnd len="med" w="med" type="none"/>
            <a:tailEnd len="med" w="med" type="triangle"/>
          </a:ln>
        </p:spPr>
      </p:cxnSp>
      <p:sp>
        <p:nvSpPr>
          <p:cNvPr id="358" name="Google Shape;358;p43"/>
          <p:cNvSpPr txBox="1"/>
          <p:nvPr/>
        </p:nvSpPr>
        <p:spPr>
          <a:xfrm>
            <a:off x="6017800" y="4555675"/>
            <a:ext cx="30000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900">
                <a:latin typeface="Rubik"/>
                <a:ea typeface="Rubik"/>
                <a:cs typeface="Rubik"/>
                <a:sym typeface="Rubik"/>
              </a:rPr>
              <a:t>Bosch Smart System available </a:t>
            </a:r>
            <a:r>
              <a:rPr b="1" lang="en" sz="900">
                <a:latin typeface="Rubik"/>
                <a:ea typeface="Rubik"/>
                <a:cs typeface="Rubik"/>
                <a:sym typeface="Rubik"/>
              </a:rPr>
              <a:t>with</a:t>
            </a:r>
            <a:r>
              <a:rPr b="1" lang="en" sz="900">
                <a:latin typeface="Rubik"/>
                <a:ea typeface="Rubik"/>
                <a:cs typeface="Rubik"/>
                <a:sym typeface="Rubik"/>
              </a:rPr>
              <a:t> Moustache J</a:t>
            </a:r>
            <a:br>
              <a:rPr b="1" lang="en" sz="900">
                <a:latin typeface="Rubik"/>
                <a:ea typeface="Rubik"/>
                <a:cs typeface="Rubik"/>
                <a:sym typeface="Rubik"/>
              </a:rPr>
            </a:br>
            <a:r>
              <a:rPr b="1" lang="en" sz="900">
                <a:latin typeface="Rubik"/>
                <a:ea typeface="Rubik"/>
                <a:cs typeface="Rubik"/>
                <a:sym typeface="Rubik"/>
              </a:rPr>
              <a:t>(Bosch ConnectModule pre-installed) </a:t>
            </a:r>
            <a:endParaRPr b="1"/>
          </a:p>
        </p:txBody>
      </p:sp>
      <p:cxnSp>
        <p:nvCxnSpPr>
          <p:cNvPr id="359" name="Google Shape;359;p43"/>
          <p:cNvCxnSpPr/>
          <p:nvPr/>
        </p:nvCxnSpPr>
        <p:spPr>
          <a:xfrm flipH="1" rot="10800000">
            <a:off x="3649950" y="3782575"/>
            <a:ext cx="298800" cy="910200"/>
          </a:xfrm>
          <a:prstGeom prst="straightConnector1">
            <a:avLst/>
          </a:prstGeom>
          <a:noFill/>
          <a:ln cap="flat" cmpd="sng" w="9525">
            <a:solidFill>
              <a:schemeClr val="accent1"/>
            </a:solidFill>
            <a:prstDash val="solid"/>
            <a:round/>
            <a:headEnd len="med" w="med" type="none"/>
            <a:tailEnd len="med" w="med" type="triangle"/>
          </a:ln>
        </p:spPr>
      </p:cxnSp>
      <p:sp>
        <p:nvSpPr>
          <p:cNvPr id="360" name="Google Shape;360;p43"/>
          <p:cNvSpPr txBox="1"/>
          <p:nvPr/>
        </p:nvSpPr>
        <p:spPr>
          <a:xfrm>
            <a:off x="2559850" y="466262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Rubik"/>
                <a:ea typeface="Rubik"/>
                <a:cs typeface="Rubik"/>
                <a:sym typeface="Rubik"/>
              </a:rPr>
              <a:t>Gates Carbon Belt Drive and Enviolo gearing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44"/>
          <p:cNvPicPr preferRelativeResize="0"/>
          <p:nvPr/>
        </p:nvPicPr>
        <p:blipFill>
          <a:blip r:embed="rId3">
            <a:alphaModFix/>
          </a:blip>
          <a:stretch>
            <a:fillRect/>
          </a:stretch>
        </p:blipFill>
        <p:spPr>
          <a:xfrm>
            <a:off x="0" y="-377652"/>
            <a:ext cx="9144003" cy="6098971"/>
          </a:xfrm>
          <a:prstGeom prst="rect">
            <a:avLst/>
          </a:prstGeom>
          <a:noFill/>
          <a:ln>
            <a:noFill/>
          </a:ln>
        </p:spPr>
      </p:pic>
      <p:sp>
        <p:nvSpPr>
          <p:cNvPr id="366" name="Google Shape;366;p44"/>
          <p:cNvSpPr txBox="1"/>
          <p:nvPr>
            <p:ph type="title"/>
          </p:nvPr>
        </p:nvSpPr>
        <p:spPr>
          <a:xfrm>
            <a:off x="571500" y="567300"/>
            <a:ext cx="73311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lang="en" sz="2600">
                <a:solidFill>
                  <a:schemeClr val="lt1"/>
                </a:solidFill>
                <a:latin typeface="Rubik Medium"/>
                <a:ea typeface="Rubik Medium"/>
                <a:cs typeface="Rubik Medium"/>
                <a:sym typeface="Rubik Medium"/>
              </a:rPr>
              <a:t>J SERIES</a:t>
            </a:r>
            <a:endParaRPr sz="2600">
              <a:solidFill>
                <a:schemeClr val="lt1"/>
              </a:solidFill>
              <a:latin typeface="Rubik Medium"/>
              <a:ea typeface="Rubik Medium"/>
              <a:cs typeface="Rubik Medium"/>
              <a:sym typeface="Rubik Medium"/>
            </a:endParaRPr>
          </a:p>
          <a:p>
            <a:pPr indent="0" lvl="0" marL="0" rtl="0" algn="l">
              <a:spcBef>
                <a:spcPts val="0"/>
              </a:spcBef>
              <a:spcAft>
                <a:spcPts val="0"/>
              </a:spcAft>
              <a:buSzPts val="990"/>
              <a:buNone/>
            </a:pPr>
            <a:r>
              <a:rPr lang="en" sz="2600">
                <a:solidFill>
                  <a:schemeClr val="lt1"/>
                </a:solidFill>
              </a:rPr>
              <a:t>PRODUCT PAGES</a:t>
            </a:r>
            <a:endParaRPr sz="2600">
              <a:solidFill>
                <a:schemeClr val="lt1"/>
              </a:solidFill>
            </a:endParaRPr>
          </a:p>
        </p:txBody>
      </p:sp>
      <p:sp>
        <p:nvSpPr>
          <p:cNvPr id="367" name="Google Shape;367;p44"/>
          <p:cNvSpPr txBox="1"/>
          <p:nvPr>
            <p:ph idx="1" type="body"/>
          </p:nvPr>
        </p:nvSpPr>
        <p:spPr>
          <a:xfrm>
            <a:off x="361950" y="1585050"/>
            <a:ext cx="3067200" cy="3691500"/>
          </a:xfrm>
          <a:prstGeom prst="rect">
            <a:avLst/>
          </a:prstGeom>
          <a:solidFill>
            <a:schemeClr val="lt1"/>
          </a:solidFill>
        </p:spPr>
        <p:txBody>
          <a:bodyPr anchorCtr="0" anchor="t" bIns="182875" lIns="274300" spcFirstLastPara="1" rIns="274300" wrap="square" tIns="182875">
            <a:noAutofit/>
          </a:bodyPr>
          <a:lstStyle/>
          <a:p>
            <a:pPr indent="0" lvl="0" marL="0" rtl="0" algn="l">
              <a:lnSpc>
                <a:spcPct val="115000"/>
              </a:lnSpc>
              <a:spcBef>
                <a:spcPts val="0"/>
              </a:spcBef>
              <a:spcAft>
                <a:spcPts val="0"/>
              </a:spcAft>
              <a:buNone/>
            </a:pPr>
            <a:r>
              <a:rPr i="1" lang="en" sz="1000">
                <a:latin typeface="Rubik Medium"/>
                <a:ea typeface="Rubik Medium"/>
                <a:cs typeface="Rubik Medium"/>
                <a:sym typeface="Rubik Medium"/>
              </a:rPr>
              <a:t>J ON</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800">
              <a:latin typeface="Rubik Medium"/>
              <a:ea typeface="Rubik Medium"/>
              <a:cs typeface="Rubik Medium"/>
              <a:sym typeface="Rubik Medium"/>
            </a:endParaRPr>
          </a:p>
          <a:p>
            <a:pPr indent="-279400" lvl="0" marL="457200" rtl="0" algn="l">
              <a:lnSpc>
                <a:spcPct val="115000"/>
              </a:lnSpc>
              <a:spcBef>
                <a:spcPts val="0"/>
              </a:spcBef>
              <a:spcAft>
                <a:spcPts val="0"/>
              </a:spcAft>
              <a:buClr>
                <a:schemeClr val="accent1"/>
              </a:buClr>
              <a:buSzPts val="800"/>
              <a:buChar char="●"/>
            </a:pPr>
            <a:r>
              <a:rPr lang="en" sz="800"/>
              <a:t>Commuter option</a:t>
            </a:r>
            <a:endParaRPr sz="800"/>
          </a:p>
          <a:p>
            <a:pPr indent="-279400" lvl="0" marL="457200" rtl="0" algn="l">
              <a:lnSpc>
                <a:spcPct val="115000"/>
              </a:lnSpc>
              <a:spcBef>
                <a:spcPts val="0"/>
              </a:spcBef>
              <a:spcAft>
                <a:spcPts val="0"/>
              </a:spcAft>
              <a:buClr>
                <a:schemeClr val="accent1"/>
              </a:buClr>
              <a:buSzPts val="800"/>
              <a:buChar char="●"/>
            </a:pPr>
            <a:r>
              <a:rPr lang="en" sz="800"/>
              <a:t>PBLrack  look for </a:t>
            </a:r>
            <a:r>
              <a:rPr lang="en" sz="800"/>
              <a:t>minimalist</a:t>
            </a:r>
            <a:r>
              <a:rPr lang="en" sz="800"/>
              <a:t> design look</a:t>
            </a:r>
            <a:endParaRPr sz="800"/>
          </a:p>
          <a:p>
            <a:pPr indent="-279400" lvl="0" marL="457200" rtl="0" algn="l">
              <a:lnSpc>
                <a:spcPct val="115000"/>
              </a:lnSpc>
              <a:spcBef>
                <a:spcPts val="0"/>
              </a:spcBef>
              <a:spcAft>
                <a:spcPts val="0"/>
              </a:spcAft>
              <a:buClr>
                <a:schemeClr val="accent1"/>
              </a:buClr>
              <a:buSzPts val="800"/>
              <a:buChar char="●"/>
            </a:pPr>
            <a:r>
              <a:rPr lang="en" sz="800"/>
              <a:t>Enviolo &amp; Gates Carbon Belt Drive </a:t>
            </a:r>
            <a:endParaRPr sz="800"/>
          </a:p>
          <a:p>
            <a:pPr indent="0" lvl="0" marL="0" rtl="0" algn="l">
              <a:lnSpc>
                <a:spcPct val="115000"/>
              </a:lnSpc>
              <a:spcBef>
                <a:spcPts val="0"/>
              </a:spcBef>
              <a:spcAft>
                <a:spcPts val="0"/>
              </a:spcAft>
              <a:buNone/>
            </a:pPr>
            <a:r>
              <a:t/>
            </a:r>
            <a:endParaRPr sz="800"/>
          </a:p>
          <a:p>
            <a:pPr indent="457200" lvl="0" marL="0" rtl="0" algn="l">
              <a:lnSpc>
                <a:spcPct val="115000"/>
              </a:lnSpc>
              <a:spcBef>
                <a:spcPts val="0"/>
              </a:spcBef>
              <a:spcAft>
                <a:spcPts val="0"/>
              </a:spcAft>
              <a:buNone/>
            </a:pPr>
            <a:r>
              <a:rPr lang="en" sz="800"/>
              <a:t>To view the product page </a:t>
            </a:r>
            <a:r>
              <a:rPr lang="en" sz="800"/>
              <a:t>click </a:t>
            </a:r>
            <a:r>
              <a:rPr lang="en" sz="800" u="sng">
                <a:solidFill>
                  <a:schemeClr val="hlink"/>
                </a:solidFill>
                <a:hlinkClick r:id="rId4"/>
              </a:rPr>
              <a:t>here</a:t>
            </a:r>
            <a:r>
              <a:rPr lang="en" sz="800"/>
              <a:t>.</a:t>
            </a:r>
            <a:endParaRPr sz="1000"/>
          </a:p>
          <a:p>
            <a:pPr indent="45720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i="1" lang="en" sz="1000">
                <a:latin typeface="Rubik Medium"/>
                <a:ea typeface="Rubik Medium"/>
                <a:cs typeface="Rubik Medium"/>
                <a:sym typeface="Rubik Medium"/>
              </a:rPr>
              <a:t>J ALL</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1000">
              <a:latin typeface="Rubik Medium"/>
              <a:ea typeface="Rubik Medium"/>
              <a:cs typeface="Rubik Medium"/>
              <a:sym typeface="Rubik Medium"/>
            </a:endParaRPr>
          </a:p>
          <a:p>
            <a:pPr indent="-279400" lvl="0" marL="457200" rtl="0" algn="l">
              <a:lnSpc>
                <a:spcPct val="115000"/>
              </a:lnSpc>
              <a:spcBef>
                <a:spcPts val="0"/>
              </a:spcBef>
              <a:spcAft>
                <a:spcPts val="0"/>
              </a:spcAft>
              <a:buClr>
                <a:schemeClr val="accent1"/>
              </a:buClr>
              <a:buSzPts val="800"/>
              <a:buFont typeface="Rubik"/>
              <a:buChar char="●"/>
            </a:pPr>
            <a:r>
              <a:rPr b="1" lang="en" sz="800">
                <a:latin typeface="Rubik"/>
                <a:ea typeface="Rubik"/>
                <a:cs typeface="Rubik"/>
                <a:sym typeface="Rubik"/>
              </a:rPr>
              <a:t>Hybrid option</a:t>
            </a:r>
            <a:endParaRPr b="1" sz="800">
              <a:latin typeface="Rubik"/>
              <a:ea typeface="Rubik"/>
              <a:cs typeface="Rubik"/>
              <a:sym typeface="Rubik"/>
            </a:endParaRPr>
          </a:p>
          <a:p>
            <a:pPr indent="-279400" lvl="0" marL="457200" rtl="0" algn="l">
              <a:lnSpc>
                <a:spcPct val="115000"/>
              </a:lnSpc>
              <a:spcBef>
                <a:spcPts val="0"/>
              </a:spcBef>
              <a:spcAft>
                <a:spcPts val="0"/>
              </a:spcAft>
              <a:buClr>
                <a:schemeClr val="accent1"/>
              </a:buClr>
              <a:buSzPts val="800"/>
              <a:buChar char="●"/>
            </a:pPr>
            <a:r>
              <a:rPr lang="en" sz="800"/>
              <a:t>PBS or PBL rack dependent on usage</a:t>
            </a:r>
            <a:endParaRPr sz="800"/>
          </a:p>
          <a:p>
            <a:pPr indent="-279400" lvl="0" marL="457200" rtl="0" algn="l">
              <a:lnSpc>
                <a:spcPct val="115000"/>
              </a:lnSpc>
              <a:spcBef>
                <a:spcPts val="0"/>
              </a:spcBef>
              <a:spcAft>
                <a:spcPts val="0"/>
              </a:spcAft>
              <a:buClr>
                <a:schemeClr val="accent1"/>
              </a:buClr>
              <a:buSzPts val="800"/>
              <a:buChar char="●"/>
            </a:pPr>
            <a:r>
              <a:rPr lang="en" sz="800"/>
              <a:t>500Wh Bosch Powertube battery</a:t>
            </a:r>
            <a:endParaRPr sz="800"/>
          </a:p>
          <a:p>
            <a:pPr indent="-279400" lvl="0" marL="457200" rtl="0" algn="l">
              <a:lnSpc>
                <a:spcPct val="115000"/>
              </a:lnSpc>
              <a:spcBef>
                <a:spcPts val="0"/>
              </a:spcBef>
              <a:spcAft>
                <a:spcPts val="0"/>
              </a:spcAft>
              <a:buClr>
                <a:schemeClr val="accent1"/>
              </a:buClr>
              <a:buSzPts val="800"/>
              <a:buChar char="●"/>
            </a:pPr>
            <a:r>
              <a:rPr lang="en" sz="800"/>
              <a:t>Enviolo &amp; Gates Carbon Belt Drive </a:t>
            </a:r>
            <a:endParaRPr sz="800"/>
          </a:p>
          <a:p>
            <a:pPr indent="0" lvl="0" marL="0" rtl="0" algn="l">
              <a:lnSpc>
                <a:spcPct val="115000"/>
              </a:lnSpc>
              <a:spcBef>
                <a:spcPts val="0"/>
              </a:spcBef>
              <a:spcAft>
                <a:spcPts val="0"/>
              </a:spcAft>
              <a:buNone/>
            </a:pPr>
            <a:r>
              <a:t/>
            </a:r>
            <a:endParaRPr sz="800"/>
          </a:p>
          <a:p>
            <a:pPr indent="457200" lvl="0" marL="0" rtl="0" algn="l">
              <a:lnSpc>
                <a:spcPct val="115000"/>
              </a:lnSpc>
              <a:spcBef>
                <a:spcPts val="0"/>
              </a:spcBef>
              <a:spcAft>
                <a:spcPts val="0"/>
              </a:spcAft>
              <a:buNone/>
            </a:pPr>
            <a:r>
              <a:rPr lang="en" sz="800"/>
              <a:t>To view the product page click</a:t>
            </a:r>
            <a:r>
              <a:rPr lang="en" sz="800" u="sng">
                <a:solidFill>
                  <a:schemeClr val="hlink"/>
                </a:solidFill>
                <a:hlinkClick r:id="rId5"/>
              </a:rPr>
              <a:t> here</a:t>
            </a:r>
            <a:r>
              <a:rPr lang="en" sz="800"/>
              <a:t>.</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t/>
            </a:r>
            <a:endParaRPr sz="800"/>
          </a:p>
          <a:p>
            <a:pPr indent="0" lvl="0" marL="0" rtl="0" algn="r">
              <a:lnSpc>
                <a:spcPct val="115000"/>
              </a:lnSpc>
              <a:spcBef>
                <a:spcPts val="0"/>
              </a:spcBef>
              <a:spcAft>
                <a:spcPts val="0"/>
              </a:spcAft>
              <a:buNone/>
            </a:pPr>
            <a:r>
              <a:rPr lang="en" sz="800" u="sng">
                <a:solidFill>
                  <a:schemeClr val="hlink"/>
                </a:solidFill>
                <a:hlinkClick r:id="rId6"/>
              </a:rPr>
              <a:t>Ben’s review of the Moustache J is HERE.</a:t>
            </a:r>
            <a:endParaRPr sz="800"/>
          </a:p>
          <a:p>
            <a:pPr indent="0" lvl="0" marL="0" rtl="0" algn="r">
              <a:lnSpc>
                <a:spcPct val="115000"/>
              </a:lnSpc>
              <a:spcBef>
                <a:spcPts val="0"/>
              </a:spcBef>
              <a:spcAft>
                <a:spcPts val="0"/>
              </a:spcAft>
              <a:buNone/>
            </a:pPr>
            <a:r>
              <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lang="en" sz="800" u="sng">
                <a:solidFill>
                  <a:schemeClr val="dk1"/>
                </a:solidFill>
                <a:hlinkClick r:id="rId7">
                  <a:extLst>
                    <a:ext uri="{A12FA001-AC4F-418D-AE19-62706E023703}">
                      <ahyp:hlinkClr val="tx"/>
                    </a:ext>
                  </a:extLst>
                </a:hlinkClick>
              </a:rPr>
              <a:t>There is also the Moustache J ‘OFF’ model, which we can order upon request.</a:t>
            </a:r>
            <a:endParaRPr sz="8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45"/>
          <p:cNvPicPr preferRelativeResize="0"/>
          <p:nvPr/>
        </p:nvPicPr>
        <p:blipFill>
          <a:blip r:embed="rId3">
            <a:alphaModFix/>
          </a:blip>
          <a:stretch>
            <a:fillRect/>
          </a:stretch>
        </p:blipFill>
        <p:spPr>
          <a:xfrm>
            <a:off x="1143000" y="126750"/>
            <a:ext cx="6857999" cy="5143500"/>
          </a:xfrm>
          <a:prstGeom prst="rect">
            <a:avLst/>
          </a:prstGeom>
          <a:noFill/>
          <a:ln>
            <a:noFill/>
          </a:ln>
        </p:spPr>
      </p:pic>
      <p:sp>
        <p:nvSpPr>
          <p:cNvPr id="373" name="Google Shape;373;p45"/>
          <p:cNvSpPr txBox="1"/>
          <p:nvPr>
            <p:ph type="title"/>
          </p:nvPr>
        </p:nvSpPr>
        <p:spPr>
          <a:xfrm>
            <a:off x="474150" y="417625"/>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MARDI SERIES</a:t>
            </a:r>
            <a:endParaRPr>
              <a:latin typeface="Rubik Medium"/>
              <a:ea typeface="Rubik Medium"/>
              <a:cs typeface="Rubik Medium"/>
              <a:sym typeface="Rubik Medium"/>
            </a:endParaRPr>
          </a:p>
        </p:txBody>
      </p:sp>
      <p:sp>
        <p:nvSpPr>
          <p:cNvPr id="374" name="Google Shape;374;p45"/>
          <p:cNvSpPr txBox="1"/>
          <p:nvPr/>
        </p:nvSpPr>
        <p:spPr>
          <a:xfrm>
            <a:off x="5863000" y="744013"/>
            <a:ext cx="29610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Adjustable handlebar stem and Bosch Smartphone Grip cockpit</a:t>
            </a:r>
            <a:endParaRPr sz="900">
              <a:latin typeface="Rubik"/>
              <a:ea typeface="Rubik"/>
              <a:cs typeface="Rubik"/>
              <a:sym typeface="Rubik"/>
            </a:endParaRPr>
          </a:p>
        </p:txBody>
      </p:sp>
      <p:sp>
        <p:nvSpPr>
          <p:cNvPr id="375" name="Google Shape;375;p45"/>
          <p:cNvSpPr txBox="1"/>
          <p:nvPr/>
        </p:nvSpPr>
        <p:spPr>
          <a:xfrm>
            <a:off x="3257950" y="851725"/>
            <a:ext cx="1603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Step-through for easy access</a:t>
            </a:r>
            <a:endParaRPr sz="900">
              <a:latin typeface="Rubik"/>
              <a:ea typeface="Rubik"/>
              <a:cs typeface="Rubik"/>
              <a:sym typeface="Rubik"/>
            </a:endParaRPr>
          </a:p>
        </p:txBody>
      </p:sp>
      <p:sp>
        <p:nvSpPr>
          <p:cNvPr id="376" name="Google Shape;376;p45"/>
          <p:cNvSpPr txBox="1"/>
          <p:nvPr/>
        </p:nvSpPr>
        <p:spPr>
          <a:xfrm>
            <a:off x="671650" y="1312075"/>
            <a:ext cx="2586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Cushioned</a:t>
            </a:r>
            <a:r>
              <a:rPr lang="en" sz="900">
                <a:latin typeface="Rubik"/>
                <a:ea typeface="Rubik"/>
                <a:cs typeface="Rubik"/>
                <a:sym typeface="Rubik"/>
              </a:rPr>
              <a:t> seatpost for extra comfort in the saddle </a:t>
            </a:r>
            <a:endParaRPr sz="900">
              <a:latin typeface="Rubik"/>
              <a:ea typeface="Rubik"/>
              <a:cs typeface="Rubik"/>
              <a:sym typeface="Rubik"/>
            </a:endParaRPr>
          </a:p>
        </p:txBody>
      </p:sp>
      <p:sp>
        <p:nvSpPr>
          <p:cNvPr id="377" name="Google Shape;377;p45"/>
          <p:cNvSpPr txBox="1"/>
          <p:nvPr/>
        </p:nvSpPr>
        <p:spPr>
          <a:xfrm>
            <a:off x="7377425" y="2821000"/>
            <a:ext cx="11448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Integrated,</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removable battery</a:t>
            </a:r>
            <a:endParaRPr sz="900">
              <a:latin typeface="Rubik"/>
              <a:ea typeface="Rubik"/>
              <a:cs typeface="Rubik"/>
              <a:sym typeface="Rubik"/>
            </a:endParaRPr>
          </a:p>
        </p:txBody>
      </p:sp>
      <p:sp>
        <p:nvSpPr>
          <p:cNvPr id="378" name="Google Shape;378;p45"/>
          <p:cNvSpPr txBox="1"/>
          <p:nvPr/>
        </p:nvSpPr>
        <p:spPr>
          <a:xfrm>
            <a:off x="247350" y="3006588"/>
            <a:ext cx="2586300" cy="49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900">
                <a:latin typeface="Rubik"/>
                <a:ea typeface="Rubik"/>
                <a:cs typeface="Rubik"/>
                <a:sym typeface="Rubik"/>
              </a:rPr>
              <a:t>Superstrong</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tubular aluminium</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mudguards</a:t>
            </a:r>
            <a:endParaRPr sz="900">
              <a:latin typeface="Rubik"/>
              <a:ea typeface="Rubik"/>
              <a:cs typeface="Rubik"/>
              <a:sym typeface="Rubik"/>
            </a:endParaRPr>
          </a:p>
        </p:txBody>
      </p:sp>
      <p:sp>
        <p:nvSpPr>
          <p:cNvPr id="379" name="Google Shape;379;p45"/>
          <p:cNvSpPr txBox="1"/>
          <p:nvPr/>
        </p:nvSpPr>
        <p:spPr>
          <a:xfrm>
            <a:off x="5550600" y="1696600"/>
            <a:ext cx="21906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Front suspension </a:t>
            </a:r>
            <a:endParaRPr sz="900">
              <a:latin typeface="Rubik"/>
              <a:ea typeface="Rubik"/>
              <a:cs typeface="Rubik"/>
              <a:sym typeface="Rubik"/>
            </a:endParaRPr>
          </a:p>
        </p:txBody>
      </p:sp>
      <p:sp>
        <p:nvSpPr>
          <p:cNvPr id="380" name="Google Shape;380;p45"/>
          <p:cNvSpPr txBox="1"/>
          <p:nvPr/>
        </p:nvSpPr>
        <p:spPr>
          <a:xfrm>
            <a:off x="388750" y="3988700"/>
            <a:ext cx="145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27.5” Schwalbe</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Super Moto-X tyres</a:t>
            </a:r>
            <a:endParaRPr sz="900">
              <a:latin typeface="Rubik"/>
              <a:ea typeface="Rubik"/>
              <a:cs typeface="Rubik"/>
              <a:sym typeface="Rubik"/>
            </a:endParaRPr>
          </a:p>
        </p:txBody>
      </p:sp>
      <p:sp>
        <p:nvSpPr>
          <p:cNvPr id="381" name="Google Shape;381;p45"/>
          <p:cNvSpPr txBox="1"/>
          <p:nvPr/>
        </p:nvSpPr>
        <p:spPr>
          <a:xfrm>
            <a:off x="388750" y="2266175"/>
            <a:ext cx="10599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Rear rack MIK HID compatible, can carry a child</a:t>
            </a:r>
            <a:endParaRPr sz="900">
              <a:latin typeface="Rubik"/>
              <a:ea typeface="Rubik"/>
              <a:cs typeface="Rubik"/>
              <a:sym typeface="Rubik"/>
            </a:endParaRPr>
          </a:p>
        </p:txBody>
      </p:sp>
      <p:cxnSp>
        <p:nvCxnSpPr>
          <p:cNvPr id="382" name="Google Shape;382;p45"/>
          <p:cNvCxnSpPr/>
          <p:nvPr/>
        </p:nvCxnSpPr>
        <p:spPr>
          <a:xfrm>
            <a:off x="2430350" y="1511225"/>
            <a:ext cx="1177500" cy="250500"/>
          </a:xfrm>
          <a:prstGeom prst="straightConnector1">
            <a:avLst/>
          </a:prstGeom>
          <a:noFill/>
          <a:ln cap="flat" cmpd="sng" w="9525">
            <a:solidFill>
              <a:schemeClr val="accent1"/>
            </a:solidFill>
            <a:prstDash val="solid"/>
            <a:round/>
            <a:headEnd len="med" w="med" type="none"/>
            <a:tailEnd len="med" w="med" type="triangle"/>
          </a:ln>
        </p:spPr>
      </p:cxnSp>
      <p:cxnSp>
        <p:nvCxnSpPr>
          <p:cNvPr id="383" name="Google Shape;383;p45"/>
          <p:cNvCxnSpPr/>
          <p:nvPr/>
        </p:nvCxnSpPr>
        <p:spPr>
          <a:xfrm>
            <a:off x="4149675" y="1067875"/>
            <a:ext cx="300300" cy="521400"/>
          </a:xfrm>
          <a:prstGeom prst="straightConnector1">
            <a:avLst/>
          </a:prstGeom>
          <a:noFill/>
          <a:ln cap="flat" cmpd="sng" w="9525">
            <a:solidFill>
              <a:schemeClr val="accent1"/>
            </a:solidFill>
            <a:prstDash val="solid"/>
            <a:round/>
            <a:headEnd len="med" w="med" type="none"/>
            <a:tailEnd len="med" w="med" type="triangle"/>
          </a:ln>
        </p:spPr>
      </p:cxnSp>
      <p:cxnSp>
        <p:nvCxnSpPr>
          <p:cNvPr id="384" name="Google Shape;384;p45"/>
          <p:cNvCxnSpPr/>
          <p:nvPr/>
        </p:nvCxnSpPr>
        <p:spPr>
          <a:xfrm rot="10800000">
            <a:off x="5789400" y="1095900"/>
            <a:ext cx="1212000" cy="2700"/>
          </a:xfrm>
          <a:prstGeom prst="straightConnector1">
            <a:avLst/>
          </a:prstGeom>
          <a:noFill/>
          <a:ln cap="flat" cmpd="sng" w="9525">
            <a:solidFill>
              <a:schemeClr val="accent1"/>
            </a:solidFill>
            <a:prstDash val="solid"/>
            <a:round/>
            <a:headEnd len="med" w="med" type="none"/>
            <a:tailEnd len="med" w="med" type="triangle"/>
          </a:ln>
        </p:spPr>
      </p:cxnSp>
      <p:cxnSp>
        <p:nvCxnSpPr>
          <p:cNvPr id="385" name="Google Shape;385;p45"/>
          <p:cNvCxnSpPr/>
          <p:nvPr/>
        </p:nvCxnSpPr>
        <p:spPr>
          <a:xfrm flipH="1">
            <a:off x="6034850" y="1937788"/>
            <a:ext cx="717000" cy="245400"/>
          </a:xfrm>
          <a:prstGeom prst="straightConnector1">
            <a:avLst/>
          </a:prstGeom>
          <a:noFill/>
          <a:ln cap="flat" cmpd="sng" w="9525">
            <a:solidFill>
              <a:schemeClr val="accent1"/>
            </a:solidFill>
            <a:prstDash val="solid"/>
            <a:round/>
            <a:headEnd len="med" w="med" type="none"/>
            <a:tailEnd len="med" w="med" type="triangle"/>
          </a:ln>
        </p:spPr>
      </p:cxnSp>
      <p:cxnSp>
        <p:nvCxnSpPr>
          <p:cNvPr id="386" name="Google Shape;386;p45"/>
          <p:cNvCxnSpPr/>
          <p:nvPr/>
        </p:nvCxnSpPr>
        <p:spPr>
          <a:xfrm rot="10800000">
            <a:off x="5009900" y="2741575"/>
            <a:ext cx="2805600" cy="169800"/>
          </a:xfrm>
          <a:prstGeom prst="straightConnector1">
            <a:avLst/>
          </a:prstGeom>
          <a:noFill/>
          <a:ln cap="flat" cmpd="sng" w="9525">
            <a:solidFill>
              <a:schemeClr val="accent1"/>
            </a:solidFill>
            <a:prstDash val="solid"/>
            <a:round/>
            <a:headEnd len="med" w="med" type="none"/>
            <a:tailEnd len="med" w="med" type="triangle"/>
          </a:ln>
        </p:spPr>
      </p:cxnSp>
      <p:cxnSp>
        <p:nvCxnSpPr>
          <p:cNvPr id="387" name="Google Shape;387;p45"/>
          <p:cNvCxnSpPr>
            <a:stCxn id="381" idx="3"/>
          </p:cNvCxnSpPr>
          <p:nvPr/>
        </p:nvCxnSpPr>
        <p:spPr>
          <a:xfrm flipH="1" rot="10800000">
            <a:off x="1448650" y="2224625"/>
            <a:ext cx="726600" cy="249300"/>
          </a:xfrm>
          <a:prstGeom prst="straightConnector1">
            <a:avLst/>
          </a:prstGeom>
          <a:noFill/>
          <a:ln cap="flat" cmpd="sng" w="9525">
            <a:solidFill>
              <a:schemeClr val="accent1"/>
            </a:solidFill>
            <a:prstDash val="solid"/>
            <a:round/>
            <a:headEnd len="med" w="med" type="none"/>
            <a:tailEnd len="med" w="med" type="triangle"/>
          </a:ln>
        </p:spPr>
      </p:cxnSp>
      <p:cxnSp>
        <p:nvCxnSpPr>
          <p:cNvPr id="388" name="Google Shape;388;p45"/>
          <p:cNvCxnSpPr/>
          <p:nvPr/>
        </p:nvCxnSpPr>
        <p:spPr>
          <a:xfrm flipH="1" rot="10800000">
            <a:off x="976775" y="2927475"/>
            <a:ext cx="707700" cy="156600"/>
          </a:xfrm>
          <a:prstGeom prst="straightConnector1">
            <a:avLst/>
          </a:prstGeom>
          <a:noFill/>
          <a:ln cap="flat" cmpd="sng" w="9525">
            <a:solidFill>
              <a:schemeClr val="accent1"/>
            </a:solidFill>
            <a:prstDash val="solid"/>
            <a:round/>
            <a:headEnd len="med" w="med" type="none"/>
            <a:tailEnd len="med" w="med" type="triangle"/>
          </a:ln>
        </p:spPr>
      </p:cxnSp>
      <p:cxnSp>
        <p:nvCxnSpPr>
          <p:cNvPr id="389" name="Google Shape;389;p45"/>
          <p:cNvCxnSpPr/>
          <p:nvPr/>
        </p:nvCxnSpPr>
        <p:spPr>
          <a:xfrm flipH="1" rot="10800000">
            <a:off x="1392125" y="3879425"/>
            <a:ext cx="544200" cy="176700"/>
          </a:xfrm>
          <a:prstGeom prst="straightConnector1">
            <a:avLst/>
          </a:prstGeom>
          <a:noFill/>
          <a:ln cap="flat" cmpd="sng" w="9525">
            <a:solidFill>
              <a:schemeClr val="accent1"/>
            </a:solidFill>
            <a:prstDash val="solid"/>
            <a:round/>
            <a:headEnd len="med" w="med" type="none"/>
            <a:tailEnd len="med" w="med" type="triangle"/>
          </a:ln>
        </p:spPr>
      </p:cxnSp>
      <p:cxnSp>
        <p:nvCxnSpPr>
          <p:cNvPr id="390" name="Google Shape;390;p45"/>
          <p:cNvCxnSpPr/>
          <p:nvPr/>
        </p:nvCxnSpPr>
        <p:spPr>
          <a:xfrm>
            <a:off x="1659975" y="2085200"/>
            <a:ext cx="1966500" cy="616800"/>
          </a:xfrm>
          <a:prstGeom prst="straightConnector1">
            <a:avLst/>
          </a:prstGeom>
          <a:noFill/>
          <a:ln cap="flat" cmpd="sng" w="9525">
            <a:solidFill>
              <a:schemeClr val="accent1"/>
            </a:solidFill>
            <a:prstDash val="solid"/>
            <a:round/>
            <a:headEnd len="med" w="med" type="none"/>
            <a:tailEnd len="med" w="med" type="triangle"/>
          </a:ln>
        </p:spPr>
      </p:cxnSp>
      <p:sp>
        <p:nvSpPr>
          <p:cNvPr id="391" name="Google Shape;391;p45"/>
          <p:cNvSpPr txBox="1"/>
          <p:nvPr/>
        </p:nvSpPr>
        <p:spPr>
          <a:xfrm>
            <a:off x="0" y="1825813"/>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Rubik"/>
                <a:ea typeface="Rubik"/>
                <a:cs typeface="Rubik"/>
                <a:sym typeface="Rubik"/>
              </a:rPr>
              <a:t>Rear wheel lock pre-installed</a:t>
            </a:r>
            <a:endParaRPr/>
          </a:p>
        </p:txBody>
      </p:sp>
      <p:cxnSp>
        <p:nvCxnSpPr>
          <p:cNvPr id="392" name="Google Shape;392;p45"/>
          <p:cNvCxnSpPr/>
          <p:nvPr/>
        </p:nvCxnSpPr>
        <p:spPr>
          <a:xfrm rot="10800000">
            <a:off x="4837175" y="3462775"/>
            <a:ext cx="2637000" cy="1092900"/>
          </a:xfrm>
          <a:prstGeom prst="straightConnector1">
            <a:avLst/>
          </a:prstGeom>
          <a:noFill/>
          <a:ln cap="flat" cmpd="sng" w="9525">
            <a:solidFill>
              <a:schemeClr val="accent1"/>
            </a:solidFill>
            <a:prstDash val="solid"/>
            <a:round/>
            <a:headEnd len="med" w="med" type="none"/>
            <a:tailEnd len="med" w="med" type="triangle"/>
          </a:ln>
        </p:spPr>
      </p:cxnSp>
      <p:sp>
        <p:nvSpPr>
          <p:cNvPr id="393" name="Google Shape;393;p45"/>
          <p:cNvSpPr txBox="1"/>
          <p:nvPr/>
        </p:nvSpPr>
        <p:spPr>
          <a:xfrm>
            <a:off x="5364275" y="4554350"/>
            <a:ext cx="37272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900">
                <a:latin typeface="Rubik"/>
                <a:ea typeface="Rubik"/>
                <a:cs typeface="Rubik"/>
                <a:sym typeface="Rubik"/>
              </a:rPr>
              <a:t>Bosch Smart System available with Moustache Mardi Series</a:t>
            </a:r>
            <a:br>
              <a:rPr b="1" lang="en" sz="900">
                <a:latin typeface="Rubik"/>
                <a:ea typeface="Rubik"/>
                <a:cs typeface="Rubik"/>
                <a:sym typeface="Rubik"/>
              </a:rPr>
            </a:br>
            <a:r>
              <a:rPr b="1" lang="en" sz="900">
                <a:latin typeface="Rubik"/>
                <a:ea typeface="Rubik"/>
                <a:cs typeface="Rubik"/>
                <a:sym typeface="Rubik"/>
              </a:rPr>
              <a:t>(Bosch ConnectModule pre-installed on Mardi 26.7) </a:t>
            </a:r>
            <a:endParaRPr b="1"/>
          </a:p>
        </p:txBody>
      </p:sp>
      <p:cxnSp>
        <p:nvCxnSpPr>
          <p:cNvPr id="394" name="Google Shape;394;p45"/>
          <p:cNvCxnSpPr/>
          <p:nvPr/>
        </p:nvCxnSpPr>
        <p:spPr>
          <a:xfrm flipH="1" rot="10800000">
            <a:off x="3649950" y="3782575"/>
            <a:ext cx="298800" cy="910200"/>
          </a:xfrm>
          <a:prstGeom prst="straightConnector1">
            <a:avLst/>
          </a:prstGeom>
          <a:noFill/>
          <a:ln cap="flat" cmpd="sng" w="9525">
            <a:solidFill>
              <a:schemeClr val="accent1"/>
            </a:solidFill>
            <a:prstDash val="solid"/>
            <a:round/>
            <a:headEnd len="med" w="med" type="none"/>
            <a:tailEnd len="med" w="med" type="triangle"/>
          </a:ln>
        </p:spPr>
      </p:cxnSp>
      <p:sp>
        <p:nvSpPr>
          <p:cNvPr id="395" name="Google Shape;395;p45"/>
          <p:cNvSpPr txBox="1"/>
          <p:nvPr/>
        </p:nvSpPr>
        <p:spPr>
          <a:xfrm>
            <a:off x="2559850" y="466262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Rubik"/>
                <a:ea typeface="Rubik"/>
                <a:cs typeface="Rubik"/>
                <a:sym typeface="Rubik"/>
              </a:rPr>
              <a:t>Gates Carbon Belt Drive and Enviolo gearing*</a:t>
            </a:r>
            <a:br>
              <a:rPr lang="en" sz="900">
                <a:latin typeface="Rubik"/>
                <a:ea typeface="Rubik"/>
                <a:cs typeface="Rubik"/>
                <a:sym typeface="Rubik"/>
              </a:rPr>
            </a:br>
            <a:r>
              <a:rPr lang="en" sz="900">
                <a:latin typeface="Rubik"/>
                <a:ea typeface="Rubik"/>
                <a:cs typeface="Rubik"/>
                <a:sym typeface="Rubik"/>
              </a:rPr>
              <a:t>(*comes as standard with the Mardi 26.7)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6"/>
          <p:cNvSpPr txBox="1"/>
          <p:nvPr>
            <p:ph type="title"/>
          </p:nvPr>
        </p:nvSpPr>
        <p:spPr>
          <a:xfrm>
            <a:off x="1143000" y="1544100"/>
            <a:ext cx="5325300" cy="17124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rgbClr val="000000"/>
                </a:solidFill>
              </a:rPr>
              <a:t>OUR </a:t>
            </a:r>
            <a:r>
              <a:rPr lang="en"/>
              <a:t>MOUSTACHE EBIKES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47"/>
          <p:cNvPicPr preferRelativeResize="0"/>
          <p:nvPr/>
        </p:nvPicPr>
        <p:blipFill>
          <a:blip r:embed="rId3">
            <a:alphaModFix/>
          </a:blip>
          <a:stretch>
            <a:fillRect/>
          </a:stretch>
        </p:blipFill>
        <p:spPr>
          <a:xfrm>
            <a:off x="1846350" y="716488"/>
            <a:ext cx="5451300" cy="4088475"/>
          </a:xfrm>
          <a:prstGeom prst="rect">
            <a:avLst/>
          </a:prstGeom>
          <a:noFill/>
          <a:ln>
            <a:noFill/>
          </a:ln>
        </p:spPr>
      </p:pic>
      <p:sp>
        <p:nvSpPr>
          <p:cNvPr id="406" name="Google Shape;406;p47"/>
          <p:cNvSpPr txBox="1"/>
          <p:nvPr>
            <p:ph type="title"/>
          </p:nvPr>
        </p:nvSpPr>
        <p:spPr>
          <a:xfrm>
            <a:off x="474150" y="417625"/>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LUNDI 27</a:t>
            </a:r>
            <a:endParaRPr>
              <a:latin typeface="Rubik Medium"/>
              <a:ea typeface="Rubik Medium"/>
              <a:cs typeface="Rubik Medium"/>
              <a:sym typeface="Rubik Medium"/>
            </a:endParaRPr>
          </a:p>
        </p:txBody>
      </p:sp>
      <p:sp>
        <p:nvSpPr>
          <p:cNvPr id="407" name="Google Shape;407;p47"/>
          <p:cNvSpPr txBox="1"/>
          <p:nvPr/>
        </p:nvSpPr>
        <p:spPr>
          <a:xfrm>
            <a:off x="5603575" y="793488"/>
            <a:ext cx="29610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Emblematic ‘Moustache’ handlebars</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for a more upright, comfortable position</a:t>
            </a:r>
            <a:endParaRPr sz="900">
              <a:latin typeface="Rubik"/>
              <a:ea typeface="Rubik"/>
              <a:cs typeface="Rubik"/>
              <a:sym typeface="Rubik"/>
            </a:endParaRPr>
          </a:p>
        </p:txBody>
      </p:sp>
      <p:sp>
        <p:nvSpPr>
          <p:cNvPr id="408" name="Google Shape;408;p47"/>
          <p:cNvSpPr txBox="1"/>
          <p:nvPr/>
        </p:nvSpPr>
        <p:spPr>
          <a:xfrm>
            <a:off x="3182575" y="1069650"/>
            <a:ext cx="1603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Step-through for easy access</a:t>
            </a:r>
            <a:endParaRPr sz="900">
              <a:latin typeface="Rubik"/>
              <a:ea typeface="Rubik"/>
              <a:cs typeface="Rubik"/>
              <a:sym typeface="Rubik"/>
            </a:endParaRPr>
          </a:p>
        </p:txBody>
      </p:sp>
      <p:sp>
        <p:nvSpPr>
          <p:cNvPr id="409" name="Google Shape;409;p47"/>
          <p:cNvSpPr txBox="1"/>
          <p:nvPr/>
        </p:nvSpPr>
        <p:spPr>
          <a:xfrm>
            <a:off x="671650" y="1312075"/>
            <a:ext cx="2586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Suspension underneath</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the saddle for supreme comfort </a:t>
            </a:r>
            <a:endParaRPr sz="900">
              <a:latin typeface="Rubik"/>
              <a:ea typeface="Rubik"/>
              <a:cs typeface="Rubik"/>
              <a:sym typeface="Rubik"/>
            </a:endParaRPr>
          </a:p>
        </p:txBody>
      </p:sp>
      <p:sp>
        <p:nvSpPr>
          <p:cNvPr id="410" name="Google Shape;410;p47"/>
          <p:cNvSpPr txBox="1"/>
          <p:nvPr/>
        </p:nvSpPr>
        <p:spPr>
          <a:xfrm>
            <a:off x="7377425" y="2821000"/>
            <a:ext cx="11448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Integrated,</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removable battery</a:t>
            </a:r>
            <a:endParaRPr sz="900">
              <a:latin typeface="Rubik"/>
              <a:ea typeface="Rubik"/>
              <a:cs typeface="Rubik"/>
              <a:sym typeface="Rubik"/>
            </a:endParaRPr>
          </a:p>
        </p:txBody>
      </p:sp>
      <p:sp>
        <p:nvSpPr>
          <p:cNvPr id="411" name="Google Shape;411;p47"/>
          <p:cNvSpPr txBox="1"/>
          <p:nvPr/>
        </p:nvSpPr>
        <p:spPr>
          <a:xfrm>
            <a:off x="388750" y="3177150"/>
            <a:ext cx="2586300" cy="49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900">
                <a:latin typeface="Rubik"/>
                <a:ea typeface="Rubik"/>
                <a:cs typeface="Rubik"/>
                <a:sym typeface="Rubik"/>
              </a:rPr>
              <a:t>Superstrong</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tubular aluminium</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mudguards</a:t>
            </a:r>
            <a:endParaRPr sz="900">
              <a:latin typeface="Rubik"/>
              <a:ea typeface="Rubik"/>
              <a:cs typeface="Rubik"/>
              <a:sym typeface="Rubik"/>
            </a:endParaRPr>
          </a:p>
        </p:txBody>
      </p:sp>
      <p:sp>
        <p:nvSpPr>
          <p:cNvPr id="412" name="Google Shape;412;p47"/>
          <p:cNvSpPr txBox="1"/>
          <p:nvPr/>
        </p:nvSpPr>
        <p:spPr>
          <a:xfrm>
            <a:off x="6373975" y="1758500"/>
            <a:ext cx="21906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LED integrated light (front and rear)</a:t>
            </a:r>
            <a:endParaRPr sz="900">
              <a:latin typeface="Rubik"/>
              <a:ea typeface="Rubik"/>
              <a:cs typeface="Rubik"/>
              <a:sym typeface="Rubik"/>
            </a:endParaRPr>
          </a:p>
        </p:txBody>
      </p:sp>
      <p:sp>
        <p:nvSpPr>
          <p:cNvPr id="413" name="Google Shape;413;p47"/>
          <p:cNvSpPr txBox="1"/>
          <p:nvPr/>
        </p:nvSpPr>
        <p:spPr>
          <a:xfrm>
            <a:off x="388750" y="3988700"/>
            <a:ext cx="145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27.5” Schwalbe</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Super Moto-X tyres</a:t>
            </a:r>
            <a:endParaRPr sz="900">
              <a:latin typeface="Rubik"/>
              <a:ea typeface="Rubik"/>
              <a:cs typeface="Rubik"/>
              <a:sym typeface="Rubik"/>
            </a:endParaRPr>
          </a:p>
        </p:txBody>
      </p:sp>
      <p:sp>
        <p:nvSpPr>
          <p:cNvPr id="414" name="Google Shape;414;p47"/>
          <p:cNvSpPr txBox="1"/>
          <p:nvPr/>
        </p:nvSpPr>
        <p:spPr>
          <a:xfrm>
            <a:off x="388750" y="2487750"/>
            <a:ext cx="1059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Rear rack options</a:t>
            </a:r>
            <a:endParaRPr sz="900">
              <a:latin typeface="Rubik"/>
              <a:ea typeface="Rubik"/>
              <a:cs typeface="Rubik"/>
              <a:sym typeface="Rubik"/>
            </a:endParaRPr>
          </a:p>
        </p:txBody>
      </p:sp>
      <p:cxnSp>
        <p:nvCxnSpPr>
          <p:cNvPr id="415" name="Google Shape;415;p47"/>
          <p:cNvCxnSpPr/>
          <p:nvPr/>
        </p:nvCxnSpPr>
        <p:spPr>
          <a:xfrm>
            <a:off x="2348925" y="1646350"/>
            <a:ext cx="1241100" cy="438300"/>
          </a:xfrm>
          <a:prstGeom prst="straightConnector1">
            <a:avLst/>
          </a:prstGeom>
          <a:noFill/>
          <a:ln cap="flat" cmpd="sng" w="9525">
            <a:solidFill>
              <a:schemeClr val="accent1"/>
            </a:solidFill>
            <a:prstDash val="solid"/>
            <a:round/>
            <a:headEnd len="med" w="med" type="none"/>
            <a:tailEnd len="med" w="med" type="triangle"/>
          </a:ln>
        </p:spPr>
      </p:cxnSp>
      <p:cxnSp>
        <p:nvCxnSpPr>
          <p:cNvPr id="416" name="Google Shape;416;p47"/>
          <p:cNvCxnSpPr/>
          <p:nvPr/>
        </p:nvCxnSpPr>
        <p:spPr>
          <a:xfrm>
            <a:off x="4052450" y="1287575"/>
            <a:ext cx="300300" cy="521400"/>
          </a:xfrm>
          <a:prstGeom prst="straightConnector1">
            <a:avLst/>
          </a:prstGeom>
          <a:noFill/>
          <a:ln cap="flat" cmpd="sng" w="9525">
            <a:solidFill>
              <a:schemeClr val="accent1"/>
            </a:solidFill>
            <a:prstDash val="solid"/>
            <a:round/>
            <a:headEnd len="med" w="med" type="none"/>
            <a:tailEnd len="med" w="med" type="triangle"/>
          </a:ln>
        </p:spPr>
      </p:cxnSp>
      <p:cxnSp>
        <p:nvCxnSpPr>
          <p:cNvPr id="417" name="Google Shape;417;p47"/>
          <p:cNvCxnSpPr/>
          <p:nvPr/>
        </p:nvCxnSpPr>
        <p:spPr>
          <a:xfrm flipH="1">
            <a:off x="5674475" y="1286100"/>
            <a:ext cx="1201200" cy="176700"/>
          </a:xfrm>
          <a:prstGeom prst="straightConnector1">
            <a:avLst/>
          </a:prstGeom>
          <a:noFill/>
          <a:ln cap="flat" cmpd="sng" w="9525">
            <a:solidFill>
              <a:schemeClr val="accent1"/>
            </a:solidFill>
            <a:prstDash val="solid"/>
            <a:round/>
            <a:headEnd len="med" w="med" type="none"/>
            <a:tailEnd len="med" w="med" type="triangle"/>
          </a:ln>
        </p:spPr>
      </p:cxnSp>
      <p:cxnSp>
        <p:nvCxnSpPr>
          <p:cNvPr id="418" name="Google Shape;418;p47"/>
          <p:cNvCxnSpPr/>
          <p:nvPr/>
        </p:nvCxnSpPr>
        <p:spPr>
          <a:xfrm rot="10800000">
            <a:off x="5794575" y="1907875"/>
            <a:ext cx="678300" cy="35400"/>
          </a:xfrm>
          <a:prstGeom prst="straightConnector1">
            <a:avLst/>
          </a:prstGeom>
          <a:noFill/>
          <a:ln cap="flat" cmpd="sng" w="9525">
            <a:solidFill>
              <a:schemeClr val="accent1"/>
            </a:solidFill>
            <a:prstDash val="solid"/>
            <a:round/>
            <a:headEnd len="med" w="med" type="none"/>
            <a:tailEnd len="med" w="med" type="triangle"/>
          </a:ln>
        </p:spPr>
      </p:cxnSp>
      <p:cxnSp>
        <p:nvCxnSpPr>
          <p:cNvPr id="419" name="Google Shape;419;p47"/>
          <p:cNvCxnSpPr/>
          <p:nvPr/>
        </p:nvCxnSpPr>
        <p:spPr>
          <a:xfrm rot="10800000">
            <a:off x="5009900" y="2741575"/>
            <a:ext cx="2805600" cy="169800"/>
          </a:xfrm>
          <a:prstGeom prst="straightConnector1">
            <a:avLst/>
          </a:prstGeom>
          <a:noFill/>
          <a:ln cap="flat" cmpd="sng" w="9525">
            <a:solidFill>
              <a:schemeClr val="accent1"/>
            </a:solidFill>
            <a:prstDash val="solid"/>
            <a:round/>
            <a:headEnd len="med" w="med" type="none"/>
            <a:tailEnd len="med" w="med" type="triangle"/>
          </a:ln>
        </p:spPr>
      </p:cxnSp>
      <p:cxnSp>
        <p:nvCxnSpPr>
          <p:cNvPr id="420" name="Google Shape;420;p47"/>
          <p:cNvCxnSpPr>
            <a:stCxn id="414" idx="3"/>
          </p:cNvCxnSpPr>
          <p:nvPr/>
        </p:nvCxnSpPr>
        <p:spPr>
          <a:xfrm flipH="1" rot="10800000">
            <a:off x="1448650" y="2385450"/>
            <a:ext cx="774300" cy="171600"/>
          </a:xfrm>
          <a:prstGeom prst="straightConnector1">
            <a:avLst/>
          </a:prstGeom>
          <a:noFill/>
          <a:ln cap="flat" cmpd="sng" w="9525">
            <a:solidFill>
              <a:schemeClr val="accent1"/>
            </a:solidFill>
            <a:prstDash val="solid"/>
            <a:round/>
            <a:headEnd len="med" w="med" type="none"/>
            <a:tailEnd len="med" w="med" type="triangle"/>
          </a:ln>
        </p:spPr>
      </p:cxnSp>
      <p:cxnSp>
        <p:nvCxnSpPr>
          <p:cNvPr id="421" name="Google Shape;421;p47"/>
          <p:cNvCxnSpPr/>
          <p:nvPr/>
        </p:nvCxnSpPr>
        <p:spPr>
          <a:xfrm flipH="1" rot="10800000">
            <a:off x="1286100" y="3103700"/>
            <a:ext cx="591000" cy="139800"/>
          </a:xfrm>
          <a:prstGeom prst="straightConnector1">
            <a:avLst/>
          </a:prstGeom>
          <a:noFill/>
          <a:ln cap="flat" cmpd="sng" w="9525">
            <a:solidFill>
              <a:schemeClr val="accent1"/>
            </a:solidFill>
            <a:prstDash val="solid"/>
            <a:round/>
            <a:headEnd len="med" w="med" type="none"/>
            <a:tailEnd len="med" w="med" type="triangle"/>
          </a:ln>
        </p:spPr>
      </p:cxnSp>
      <p:cxnSp>
        <p:nvCxnSpPr>
          <p:cNvPr id="422" name="Google Shape;422;p47"/>
          <p:cNvCxnSpPr/>
          <p:nvPr/>
        </p:nvCxnSpPr>
        <p:spPr>
          <a:xfrm flipH="1" rot="10800000">
            <a:off x="1392125" y="3879425"/>
            <a:ext cx="544200" cy="176700"/>
          </a:xfrm>
          <a:prstGeom prst="straightConnector1">
            <a:avLst/>
          </a:prstGeom>
          <a:noFill/>
          <a:ln cap="flat" cmpd="sng" w="9525">
            <a:solidFill>
              <a:schemeClr val="accent1"/>
            </a:solidFill>
            <a:prstDash val="solid"/>
            <a:round/>
            <a:headEnd len="med" w="med" type="none"/>
            <a:tailEnd len="med" w="med" type="triangle"/>
          </a:ln>
        </p:spPr>
      </p:cxnSp>
      <p:cxnSp>
        <p:nvCxnSpPr>
          <p:cNvPr id="423" name="Google Shape;423;p47"/>
          <p:cNvCxnSpPr/>
          <p:nvPr/>
        </p:nvCxnSpPr>
        <p:spPr>
          <a:xfrm>
            <a:off x="1271050" y="1996888"/>
            <a:ext cx="2380800" cy="600900"/>
          </a:xfrm>
          <a:prstGeom prst="straightConnector1">
            <a:avLst/>
          </a:prstGeom>
          <a:noFill/>
          <a:ln cap="flat" cmpd="sng" w="9525">
            <a:solidFill>
              <a:schemeClr val="accent1"/>
            </a:solidFill>
            <a:prstDash val="solid"/>
            <a:round/>
            <a:headEnd len="med" w="med" type="none"/>
            <a:tailEnd len="med" w="med" type="triangle"/>
          </a:ln>
        </p:spPr>
      </p:cxnSp>
      <p:sp>
        <p:nvSpPr>
          <p:cNvPr id="424" name="Google Shape;424;p47"/>
          <p:cNvSpPr txBox="1"/>
          <p:nvPr/>
        </p:nvSpPr>
        <p:spPr>
          <a:xfrm>
            <a:off x="0" y="1825813"/>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Rubik"/>
                <a:ea typeface="Rubik"/>
                <a:cs typeface="Rubik"/>
                <a:sym typeface="Rubik"/>
              </a:rPr>
              <a:t>Rear wheel AXA lock </a:t>
            </a:r>
            <a:endParaRPr/>
          </a:p>
        </p:txBody>
      </p:sp>
      <p:cxnSp>
        <p:nvCxnSpPr>
          <p:cNvPr id="425" name="Google Shape;425;p47"/>
          <p:cNvCxnSpPr/>
          <p:nvPr/>
        </p:nvCxnSpPr>
        <p:spPr>
          <a:xfrm rot="10800000">
            <a:off x="4837175" y="3462775"/>
            <a:ext cx="2637000" cy="1092900"/>
          </a:xfrm>
          <a:prstGeom prst="straightConnector1">
            <a:avLst/>
          </a:prstGeom>
          <a:noFill/>
          <a:ln cap="flat" cmpd="sng" w="9525">
            <a:solidFill>
              <a:schemeClr val="accent1"/>
            </a:solidFill>
            <a:prstDash val="solid"/>
            <a:round/>
            <a:headEnd len="med" w="med" type="none"/>
            <a:tailEnd len="med" w="med" type="triangle"/>
          </a:ln>
        </p:spPr>
      </p:cxnSp>
      <p:sp>
        <p:nvSpPr>
          <p:cNvPr id="426" name="Google Shape;426;p47"/>
          <p:cNvSpPr txBox="1"/>
          <p:nvPr/>
        </p:nvSpPr>
        <p:spPr>
          <a:xfrm>
            <a:off x="6017800" y="4555675"/>
            <a:ext cx="30000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900">
                <a:latin typeface="Rubik"/>
                <a:ea typeface="Rubik"/>
                <a:cs typeface="Rubik"/>
                <a:sym typeface="Rubik"/>
              </a:rPr>
              <a:t>Bosch Smart System available with Lundi 27.5 </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48"/>
          <p:cNvPicPr preferRelativeResize="0"/>
          <p:nvPr/>
        </p:nvPicPr>
        <p:blipFill>
          <a:blip r:embed="rId3">
            <a:alphaModFix/>
          </a:blip>
          <a:stretch>
            <a:fillRect/>
          </a:stretch>
        </p:blipFill>
        <p:spPr>
          <a:xfrm>
            <a:off x="0" y="0"/>
            <a:ext cx="9144003" cy="5143501"/>
          </a:xfrm>
          <a:prstGeom prst="rect">
            <a:avLst/>
          </a:prstGeom>
          <a:noFill/>
          <a:ln>
            <a:noFill/>
          </a:ln>
        </p:spPr>
      </p:pic>
      <p:sp>
        <p:nvSpPr>
          <p:cNvPr id="432" name="Google Shape;432;p48"/>
          <p:cNvSpPr txBox="1"/>
          <p:nvPr>
            <p:ph type="title"/>
          </p:nvPr>
        </p:nvSpPr>
        <p:spPr>
          <a:xfrm>
            <a:off x="509475" y="1028675"/>
            <a:ext cx="73311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lang="en" sz="2600">
                <a:solidFill>
                  <a:schemeClr val="lt1"/>
                </a:solidFill>
                <a:latin typeface="Rubik Medium"/>
                <a:ea typeface="Rubik Medium"/>
                <a:cs typeface="Rubik Medium"/>
                <a:sym typeface="Rubik Medium"/>
              </a:rPr>
              <a:t>LUNDI</a:t>
            </a:r>
            <a:endParaRPr sz="2600">
              <a:solidFill>
                <a:schemeClr val="lt1"/>
              </a:solidFill>
              <a:latin typeface="Rubik Medium"/>
              <a:ea typeface="Rubik Medium"/>
              <a:cs typeface="Rubik Medium"/>
              <a:sym typeface="Rubik Medium"/>
            </a:endParaRPr>
          </a:p>
          <a:p>
            <a:pPr indent="0" lvl="0" marL="0" rtl="0" algn="l">
              <a:spcBef>
                <a:spcPts val="0"/>
              </a:spcBef>
              <a:spcAft>
                <a:spcPts val="0"/>
              </a:spcAft>
              <a:buSzPts val="990"/>
              <a:buNone/>
            </a:pPr>
            <a:r>
              <a:rPr lang="en" sz="2600">
                <a:solidFill>
                  <a:schemeClr val="lt1"/>
                </a:solidFill>
              </a:rPr>
              <a:t>PRODUCT PAGE</a:t>
            </a:r>
            <a:endParaRPr sz="2600">
              <a:solidFill>
                <a:schemeClr val="lt1"/>
              </a:solidFill>
            </a:endParaRPr>
          </a:p>
        </p:txBody>
      </p:sp>
      <p:sp>
        <p:nvSpPr>
          <p:cNvPr id="433" name="Google Shape;433;p48"/>
          <p:cNvSpPr txBox="1"/>
          <p:nvPr>
            <p:ph idx="1" type="body"/>
          </p:nvPr>
        </p:nvSpPr>
        <p:spPr>
          <a:xfrm>
            <a:off x="461125" y="1850100"/>
            <a:ext cx="2786400" cy="3293400"/>
          </a:xfrm>
          <a:prstGeom prst="rect">
            <a:avLst/>
          </a:prstGeom>
          <a:solidFill>
            <a:schemeClr val="lt1"/>
          </a:solidFill>
        </p:spPr>
        <p:txBody>
          <a:bodyPr anchorCtr="0" anchor="t" bIns="182875" lIns="274300" spcFirstLastPara="1" rIns="274300" wrap="square" tIns="182875">
            <a:noAutofit/>
          </a:bodyPr>
          <a:lstStyle/>
          <a:p>
            <a:pPr indent="0" lvl="0" marL="0" rtl="0" algn="l">
              <a:lnSpc>
                <a:spcPct val="115000"/>
              </a:lnSpc>
              <a:spcBef>
                <a:spcPts val="0"/>
              </a:spcBef>
              <a:spcAft>
                <a:spcPts val="0"/>
              </a:spcAft>
              <a:buNone/>
            </a:pPr>
            <a:r>
              <a:rPr i="1" lang="en" sz="1000">
                <a:latin typeface="Rubik Medium"/>
                <a:ea typeface="Rubik Medium"/>
                <a:cs typeface="Rubik Medium"/>
                <a:sym typeface="Rubik Medium"/>
              </a:rPr>
              <a:t>LUNDI 27.1</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800">
              <a:latin typeface="Rubik Medium"/>
              <a:ea typeface="Rubik Medium"/>
              <a:cs typeface="Rubik Medium"/>
              <a:sym typeface="Rubik Medium"/>
            </a:endParaRPr>
          </a:p>
          <a:p>
            <a:pPr indent="-279400" lvl="0" marL="457200" rtl="0" algn="l">
              <a:lnSpc>
                <a:spcPct val="115000"/>
              </a:lnSpc>
              <a:spcBef>
                <a:spcPts val="0"/>
              </a:spcBef>
              <a:spcAft>
                <a:spcPts val="0"/>
              </a:spcAft>
              <a:buClr>
                <a:schemeClr val="accent1"/>
              </a:buClr>
              <a:buSzPts val="800"/>
              <a:buChar char="●"/>
            </a:pPr>
            <a:r>
              <a:rPr lang="en" sz="800"/>
              <a:t>Bosch Active Line Plus motor </a:t>
            </a:r>
            <a:endParaRPr sz="800"/>
          </a:p>
          <a:p>
            <a:pPr indent="-279400" lvl="0" marL="457200" rtl="0" algn="l">
              <a:lnSpc>
                <a:spcPct val="115000"/>
              </a:lnSpc>
              <a:spcBef>
                <a:spcPts val="0"/>
              </a:spcBef>
              <a:spcAft>
                <a:spcPts val="0"/>
              </a:spcAft>
              <a:buClr>
                <a:schemeClr val="accent1"/>
              </a:buClr>
              <a:buSzPts val="800"/>
              <a:buChar char="●"/>
            </a:pPr>
            <a:r>
              <a:rPr lang="en" sz="800"/>
              <a:t>400Wh Bosch PowerTube battery</a:t>
            </a:r>
            <a:endParaRPr sz="800"/>
          </a:p>
          <a:p>
            <a:pPr indent="-279400" lvl="0" marL="457200" rtl="0" algn="l">
              <a:lnSpc>
                <a:spcPct val="115000"/>
              </a:lnSpc>
              <a:spcBef>
                <a:spcPts val="0"/>
              </a:spcBef>
              <a:spcAft>
                <a:spcPts val="0"/>
              </a:spcAft>
              <a:buClr>
                <a:schemeClr val="accent1"/>
              </a:buClr>
              <a:buSzPts val="800"/>
              <a:buChar char="●"/>
            </a:pPr>
            <a:r>
              <a:rPr lang="en" sz="800"/>
              <a:t>Shimano Deore XT, 10 speed derailleur gearing system </a:t>
            </a:r>
            <a:endParaRPr sz="800"/>
          </a:p>
          <a:p>
            <a:pPr indent="0" lvl="0" marL="0" rtl="0" algn="l">
              <a:lnSpc>
                <a:spcPct val="115000"/>
              </a:lnSpc>
              <a:spcBef>
                <a:spcPts val="0"/>
              </a:spcBef>
              <a:spcAft>
                <a:spcPts val="0"/>
              </a:spcAft>
              <a:buNone/>
            </a:pPr>
            <a:r>
              <a:t/>
            </a:r>
            <a:endParaRPr sz="800"/>
          </a:p>
          <a:p>
            <a:pPr indent="457200" lvl="0" marL="0" rtl="0" algn="l">
              <a:lnSpc>
                <a:spcPct val="115000"/>
              </a:lnSpc>
              <a:spcBef>
                <a:spcPts val="0"/>
              </a:spcBef>
              <a:spcAft>
                <a:spcPts val="0"/>
              </a:spcAft>
              <a:buNone/>
            </a:pPr>
            <a:r>
              <a:rPr lang="en" sz="800"/>
              <a:t>To view the product page click </a:t>
            </a:r>
            <a:r>
              <a:rPr lang="en" sz="800" u="sng">
                <a:solidFill>
                  <a:schemeClr val="hlink"/>
                </a:solidFill>
                <a:hlinkClick r:id="rId4"/>
              </a:rPr>
              <a:t>here</a:t>
            </a:r>
            <a:r>
              <a:rPr lang="en" sz="800"/>
              <a:t>.</a:t>
            </a:r>
            <a:endParaRPr sz="1000"/>
          </a:p>
          <a:p>
            <a:pPr indent="45720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i="1" lang="en" sz="1000">
                <a:latin typeface="Rubik Medium"/>
                <a:ea typeface="Rubik Medium"/>
                <a:cs typeface="Rubik Medium"/>
                <a:sym typeface="Rubik Medium"/>
              </a:rPr>
              <a:t>LUNDI 27.5</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1000">
              <a:latin typeface="Rubik Medium"/>
              <a:ea typeface="Rubik Medium"/>
              <a:cs typeface="Rubik Medium"/>
              <a:sym typeface="Rubik Medium"/>
            </a:endParaRPr>
          </a:p>
          <a:p>
            <a:pPr indent="-279400" lvl="0" marL="457200" rtl="0" algn="l">
              <a:lnSpc>
                <a:spcPct val="115000"/>
              </a:lnSpc>
              <a:spcBef>
                <a:spcPts val="0"/>
              </a:spcBef>
              <a:spcAft>
                <a:spcPts val="0"/>
              </a:spcAft>
              <a:buClr>
                <a:schemeClr val="accent1"/>
              </a:buClr>
              <a:buSzPts val="800"/>
              <a:buFont typeface="Rubik"/>
              <a:buChar char="●"/>
            </a:pPr>
            <a:r>
              <a:rPr b="1" lang="en" sz="800">
                <a:latin typeface="Rubik"/>
                <a:ea typeface="Rubik"/>
                <a:cs typeface="Rubik"/>
                <a:sym typeface="Rubik"/>
              </a:rPr>
              <a:t>Bosch Smart System</a:t>
            </a:r>
            <a:endParaRPr b="1" sz="800">
              <a:latin typeface="Rubik"/>
              <a:ea typeface="Rubik"/>
              <a:cs typeface="Rubik"/>
              <a:sym typeface="Rubik"/>
            </a:endParaRPr>
          </a:p>
          <a:p>
            <a:pPr indent="-279400" lvl="0" marL="457200" rtl="0" algn="l">
              <a:lnSpc>
                <a:spcPct val="115000"/>
              </a:lnSpc>
              <a:spcBef>
                <a:spcPts val="0"/>
              </a:spcBef>
              <a:spcAft>
                <a:spcPts val="0"/>
              </a:spcAft>
              <a:buClr>
                <a:schemeClr val="accent1"/>
              </a:buClr>
              <a:buSzPts val="800"/>
              <a:buChar char="●"/>
            </a:pPr>
            <a:r>
              <a:rPr lang="en" sz="800"/>
              <a:t>Bosch Performance Line motor </a:t>
            </a:r>
            <a:endParaRPr sz="800"/>
          </a:p>
          <a:p>
            <a:pPr indent="-279400" lvl="0" marL="457200" rtl="0" algn="l">
              <a:lnSpc>
                <a:spcPct val="115000"/>
              </a:lnSpc>
              <a:spcBef>
                <a:spcPts val="0"/>
              </a:spcBef>
              <a:spcAft>
                <a:spcPts val="0"/>
              </a:spcAft>
              <a:buClr>
                <a:schemeClr val="accent1"/>
              </a:buClr>
              <a:buSzPts val="800"/>
              <a:buChar char="●"/>
            </a:pPr>
            <a:r>
              <a:rPr lang="en" sz="800"/>
              <a:t>500Wh Bosch Powertube battery</a:t>
            </a:r>
            <a:endParaRPr sz="800"/>
          </a:p>
          <a:p>
            <a:pPr indent="-279400" lvl="0" marL="457200" rtl="0" algn="l">
              <a:lnSpc>
                <a:spcPct val="115000"/>
              </a:lnSpc>
              <a:spcBef>
                <a:spcPts val="0"/>
              </a:spcBef>
              <a:spcAft>
                <a:spcPts val="0"/>
              </a:spcAft>
              <a:buClr>
                <a:schemeClr val="accent1"/>
              </a:buClr>
              <a:buSzPts val="800"/>
              <a:buChar char="●"/>
            </a:pPr>
            <a:r>
              <a:rPr lang="en" sz="800"/>
              <a:t>Enviolo 380 gearing system</a:t>
            </a:r>
            <a:endParaRPr sz="800"/>
          </a:p>
          <a:p>
            <a:pPr indent="0" lvl="0" marL="0" rtl="0" algn="l">
              <a:lnSpc>
                <a:spcPct val="115000"/>
              </a:lnSpc>
              <a:spcBef>
                <a:spcPts val="0"/>
              </a:spcBef>
              <a:spcAft>
                <a:spcPts val="0"/>
              </a:spcAft>
              <a:buNone/>
            </a:pPr>
            <a:r>
              <a:t/>
            </a:r>
            <a:endParaRPr sz="800"/>
          </a:p>
          <a:p>
            <a:pPr indent="457200" lvl="0" marL="0" rtl="0" algn="l">
              <a:lnSpc>
                <a:spcPct val="115000"/>
              </a:lnSpc>
              <a:spcBef>
                <a:spcPts val="0"/>
              </a:spcBef>
              <a:spcAft>
                <a:spcPts val="0"/>
              </a:spcAft>
              <a:buNone/>
            </a:pPr>
            <a:r>
              <a:rPr lang="en" sz="800"/>
              <a:t>To view the product page click</a:t>
            </a:r>
            <a:r>
              <a:rPr lang="en" sz="800" u="sng">
                <a:solidFill>
                  <a:schemeClr val="hlink"/>
                </a:solidFill>
                <a:hlinkClick r:id="rId5"/>
              </a:rPr>
              <a:t> here</a:t>
            </a:r>
            <a:r>
              <a:rPr lang="en" sz="800"/>
              <a:t>.</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t/>
            </a:r>
            <a:endParaRPr sz="800"/>
          </a:p>
          <a:p>
            <a:pPr indent="0" lvl="0" marL="0" rtl="0" algn="r">
              <a:lnSpc>
                <a:spcPct val="115000"/>
              </a:lnSpc>
              <a:spcBef>
                <a:spcPts val="0"/>
              </a:spcBef>
              <a:spcAft>
                <a:spcPts val="0"/>
              </a:spcAft>
              <a:buNone/>
            </a:pPr>
            <a:r>
              <a:rPr lang="en" sz="800" u="sng">
                <a:solidFill>
                  <a:schemeClr val="hlink"/>
                </a:solidFill>
                <a:hlinkClick r:id="rId6"/>
              </a:rPr>
              <a:t>Lewis’ review of the Moustache Lundi</a:t>
            </a:r>
            <a:endParaRPr sz="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pic>
        <p:nvPicPr>
          <p:cNvPr id="438" name="Google Shape;438;p49"/>
          <p:cNvPicPr preferRelativeResize="0"/>
          <p:nvPr/>
        </p:nvPicPr>
        <p:blipFill>
          <a:blip r:embed="rId3">
            <a:alphaModFix/>
          </a:blip>
          <a:stretch>
            <a:fillRect/>
          </a:stretch>
        </p:blipFill>
        <p:spPr>
          <a:xfrm>
            <a:off x="1746125" y="1286100"/>
            <a:ext cx="5178414" cy="3033700"/>
          </a:xfrm>
          <a:prstGeom prst="rect">
            <a:avLst/>
          </a:prstGeom>
          <a:noFill/>
          <a:ln>
            <a:noFill/>
          </a:ln>
        </p:spPr>
      </p:pic>
      <p:sp>
        <p:nvSpPr>
          <p:cNvPr id="439" name="Google Shape;439;p49"/>
          <p:cNvSpPr txBox="1"/>
          <p:nvPr>
            <p:ph type="title"/>
          </p:nvPr>
        </p:nvSpPr>
        <p:spPr>
          <a:xfrm>
            <a:off x="474150" y="342900"/>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LUNDI 20</a:t>
            </a:r>
            <a:endParaRPr>
              <a:latin typeface="Rubik Medium"/>
              <a:ea typeface="Rubik Medium"/>
              <a:cs typeface="Rubik Medium"/>
              <a:sym typeface="Rubik Medium"/>
            </a:endParaRPr>
          </a:p>
        </p:txBody>
      </p:sp>
      <p:sp>
        <p:nvSpPr>
          <p:cNvPr id="440" name="Google Shape;440;p49"/>
          <p:cNvSpPr txBox="1"/>
          <p:nvPr/>
        </p:nvSpPr>
        <p:spPr>
          <a:xfrm>
            <a:off x="5603575" y="793488"/>
            <a:ext cx="29610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Emblematic ‘Moustache’ handlebars</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for a more upright, comfortable position</a:t>
            </a:r>
            <a:endParaRPr sz="900">
              <a:latin typeface="Rubik"/>
              <a:ea typeface="Rubik"/>
              <a:cs typeface="Rubik"/>
              <a:sym typeface="Rubik"/>
            </a:endParaRPr>
          </a:p>
        </p:txBody>
      </p:sp>
      <p:sp>
        <p:nvSpPr>
          <p:cNvPr id="441" name="Google Shape;441;p49"/>
          <p:cNvSpPr txBox="1"/>
          <p:nvPr/>
        </p:nvSpPr>
        <p:spPr>
          <a:xfrm>
            <a:off x="3258325" y="4319800"/>
            <a:ext cx="1603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Bosch CargoLine motor</a:t>
            </a:r>
            <a:endParaRPr sz="900">
              <a:latin typeface="Rubik"/>
              <a:ea typeface="Rubik"/>
              <a:cs typeface="Rubik"/>
              <a:sym typeface="Rubik"/>
            </a:endParaRPr>
          </a:p>
        </p:txBody>
      </p:sp>
      <p:sp>
        <p:nvSpPr>
          <p:cNvPr id="442" name="Google Shape;442;p49"/>
          <p:cNvSpPr txBox="1"/>
          <p:nvPr/>
        </p:nvSpPr>
        <p:spPr>
          <a:xfrm>
            <a:off x="3315200" y="707625"/>
            <a:ext cx="2586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200kg of gross vehicle weight</a:t>
            </a:r>
            <a:endParaRPr sz="900">
              <a:latin typeface="Rubik"/>
              <a:ea typeface="Rubik"/>
              <a:cs typeface="Rubik"/>
              <a:sym typeface="Rubik"/>
            </a:endParaRPr>
          </a:p>
        </p:txBody>
      </p:sp>
      <p:sp>
        <p:nvSpPr>
          <p:cNvPr id="443" name="Google Shape;443;p49"/>
          <p:cNvSpPr txBox="1"/>
          <p:nvPr/>
        </p:nvSpPr>
        <p:spPr>
          <a:xfrm>
            <a:off x="6875675" y="2821000"/>
            <a:ext cx="16464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Optional</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DualBattery Configuration</a:t>
            </a:r>
            <a:endParaRPr sz="900">
              <a:latin typeface="Rubik"/>
              <a:ea typeface="Rubik"/>
              <a:cs typeface="Rubik"/>
              <a:sym typeface="Rubik"/>
            </a:endParaRPr>
          </a:p>
        </p:txBody>
      </p:sp>
      <p:sp>
        <p:nvSpPr>
          <p:cNvPr id="444" name="Google Shape;444;p49"/>
          <p:cNvSpPr txBox="1"/>
          <p:nvPr/>
        </p:nvSpPr>
        <p:spPr>
          <a:xfrm>
            <a:off x="361950" y="3065700"/>
            <a:ext cx="1603800" cy="73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900">
                <a:latin typeface="Rubik"/>
                <a:ea typeface="Rubik"/>
                <a:cs typeface="Rubik"/>
                <a:sym typeface="Rubik"/>
              </a:rPr>
              <a:t>‘Albert’ protective railing comes inclusive with each purchase</a:t>
            </a:r>
            <a:endParaRPr sz="900">
              <a:latin typeface="Rubik"/>
              <a:ea typeface="Rubik"/>
              <a:cs typeface="Rubik"/>
              <a:sym typeface="Rubik"/>
            </a:endParaRPr>
          </a:p>
        </p:txBody>
      </p:sp>
      <p:sp>
        <p:nvSpPr>
          <p:cNvPr id="445" name="Google Shape;445;p49"/>
          <p:cNvSpPr txBox="1"/>
          <p:nvPr/>
        </p:nvSpPr>
        <p:spPr>
          <a:xfrm>
            <a:off x="6039650" y="2050975"/>
            <a:ext cx="21906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Triple cavity tubed frame</a:t>
            </a:r>
            <a:endParaRPr sz="900">
              <a:latin typeface="Rubik"/>
              <a:ea typeface="Rubik"/>
              <a:cs typeface="Rubik"/>
              <a:sym typeface="Rubik"/>
            </a:endParaRPr>
          </a:p>
        </p:txBody>
      </p:sp>
      <p:sp>
        <p:nvSpPr>
          <p:cNvPr id="446" name="Google Shape;446;p49"/>
          <p:cNvSpPr txBox="1"/>
          <p:nvPr/>
        </p:nvSpPr>
        <p:spPr>
          <a:xfrm>
            <a:off x="960300" y="4342650"/>
            <a:ext cx="14577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Chain Guard</a:t>
            </a:r>
            <a:endParaRPr sz="900">
              <a:latin typeface="Rubik"/>
              <a:ea typeface="Rubik"/>
              <a:cs typeface="Rubik"/>
              <a:sym typeface="Rubik"/>
            </a:endParaRPr>
          </a:p>
        </p:txBody>
      </p:sp>
      <p:sp>
        <p:nvSpPr>
          <p:cNvPr id="447" name="Google Shape;447;p49"/>
          <p:cNvSpPr txBox="1"/>
          <p:nvPr/>
        </p:nvSpPr>
        <p:spPr>
          <a:xfrm>
            <a:off x="388750" y="2487750"/>
            <a:ext cx="10599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Capable of taking two children on the rear rack</a:t>
            </a:r>
            <a:endParaRPr sz="900">
              <a:latin typeface="Rubik"/>
              <a:ea typeface="Rubik"/>
              <a:cs typeface="Rubik"/>
              <a:sym typeface="Rubik"/>
            </a:endParaRPr>
          </a:p>
        </p:txBody>
      </p:sp>
      <p:cxnSp>
        <p:nvCxnSpPr>
          <p:cNvPr id="448" name="Google Shape;448;p49"/>
          <p:cNvCxnSpPr/>
          <p:nvPr/>
        </p:nvCxnSpPr>
        <p:spPr>
          <a:xfrm>
            <a:off x="2373875" y="1470850"/>
            <a:ext cx="1295100" cy="449700"/>
          </a:xfrm>
          <a:prstGeom prst="straightConnector1">
            <a:avLst/>
          </a:prstGeom>
          <a:noFill/>
          <a:ln cap="flat" cmpd="sng" w="9525">
            <a:solidFill>
              <a:schemeClr val="accent1"/>
            </a:solidFill>
            <a:prstDash val="solid"/>
            <a:round/>
            <a:headEnd len="med" w="med" type="none"/>
            <a:tailEnd len="med" w="med" type="triangle"/>
          </a:ln>
        </p:spPr>
      </p:cxnSp>
      <p:cxnSp>
        <p:nvCxnSpPr>
          <p:cNvPr id="449" name="Google Shape;449;p49"/>
          <p:cNvCxnSpPr/>
          <p:nvPr/>
        </p:nvCxnSpPr>
        <p:spPr>
          <a:xfrm flipH="1" rot="10800000">
            <a:off x="4007688" y="3706575"/>
            <a:ext cx="264000" cy="558600"/>
          </a:xfrm>
          <a:prstGeom prst="straightConnector1">
            <a:avLst/>
          </a:prstGeom>
          <a:noFill/>
          <a:ln cap="flat" cmpd="sng" w="9525">
            <a:solidFill>
              <a:schemeClr val="accent1"/>
            </a:solidFill>
            <a:prstDash val="solid"/>
            <a:round/>
            <a:headEnd len="med" w="med" type="none"/>
            <a:tailEnd len="med" w="med" type="triangle"/>
          </a:ln>
        </p:spPr>
      </p:cxnSp>
      <p:cxnSp>
        <p:nvCxnSpPr>
          <p:cNvPr id="450" name="Google Shape;450;p49"/>
          <p:cNvCxnSpPr/>
          <p:nvPr/>
        </p:nvCxnSpPr>
        <p:spPr>
          <a:xfrm flipH="1">
            <a:off x="5674475" y="1286100"/>
            <a:ext cx="1201200" cy="176700"/>
          </a:xfrm>
          <a:prstGeom prst="straightConnector1">
            <a:avLst/>
          </a:prstGeom>
          <a:noFill/>
          <a:ln cap="flat" cmpd="sng" w="9525">
            <a:solidFill>
              <a:schemeClr val="accent1"/>
            </a:solidFill>
            <a:prstDash val="solid"/>
            <a:round/>
            <a:headEnd len="med" w="med" type="none"/>
            <a:tailEnd len="med" w="med" type="triangle"/>
          </a:ln>
        </p:spPr>
      </p:cxnSp>
      <p:cxnSp>
        <p:nvCxnSpPr>
          <p:cNvPr id="451" name="Google Shape;451;p49"/>
          <p:cNvCxnSpPr>
            <a:endCxn id="445" idx="1"/>
          </p:cNvCxnSpPr>
          <p:nvPr/>
        </p:nvCxnSpPr>
        <p:spPr>
          <a:xfrm rot="10800000">
            <a:off x="6039650" y="2220325"/>
            <a:ext cx="741900" cy="17700"/>
          </a:xfrm>
          <a:prstGeom prst="straightConnector1">
            <a:avLst/>
          </a:prstGeom>
          <a:noFill/>
          <a:ln cap="flat" cmpd="sng" w="9525">
            <a:solidFill>
              <a:schemeClr val="accent1"/>
            </a:solidFill>
            <a:prstDash val="solid"/>
            <a:round/>
            <a:headEnd len="med" w="med" type="none"/>
            <a:tailEnd len="med" w="med" type="triangle"/>
          </a:ln>
        </p:spPr>
      </p:cxnSp>
      <p:cxnSp>
        <p:nvCxnSpPr>
          <p:cNvPr id="452" name="Google Shape;452;p49"/>
          <p:cNvCxnSpPr/>
          <p:nvPr/>
        </p:nvCxnSpPr>
        <p:spPr>
          <a:xfrm rot="10800000">
            <a:off x="6802375" y="2821000"/>
            <a:ext cx="1190700" cy="111600"/>
          </a:xfrm>
          <a:prstGeom prst="straightConnector1">
            <a:avLst/>
          </a:prstGeom>
          <a:noFill/>
          <a:ln cap="flat" cmpd="sng" w="9525">
            <a:solidFill>
              <a:schemeClr val="accent1"/>
            </a:solidFill>
            <a:prstDash val="solid"/>
            <a:round/>
            <a:headEnd len="med" w="med" type="none"/>
            <a:tailEnd len="med" w="med" type="triangle"/>
          </a:ln>
        </p:spPr>
      </p:cxnSp>
      <p:cxnSp>
        <p:nvCxnSpPr>
          <p:cNvPr id="453" name="Google Shape;453;p49"/>
          <p:cNvCxnSpPr>
            <a:stCxn id="447" idx="3"/>
          </p:cNvCxnSpPr>
          <p:nvPr/>
        </p:nvCxnSpPr>
        <p:spPr>
          <a:xfrm flipH="1" rot="10800000">
            <a:off x="1448650" y="2523900"/>
            <a:ext cx="774300" cy="171600"/>
          </a:xfrm>
          <a:prstGeom prst="straightConnector1">
            <a:avLst/>
          </a:prstGeom>
          <a:noFill/>
          <a:ln cap="flat" cmpd="sng" w="9525">
            <a:solidFill>
              <a:schemeClr val="accent1"/>
            </a:solidFill>
            <a:prstDash val="solid"/>
            <a:round/>
            <a:headEnd len="med" w="med" type="none"/>
            <a:tailEnd len="med" w="med" type="triangle"/>
          </a:ln>
        </p:spPr>
      </p:cxnSp>
      <p:cxnSp>
        <p:nvCxnSpPr>
          <p:cNvPr id="454" name="Google Shape;454;p49"/>
          <p:cNvCxnSpPr/>
          <p:nvPr/>
        </p:nvCxnSpPr>
        <p:spPr>
          <a:xfrm flipH="1" rot="10800000">
            <a:off x="1286100" y="2855000"/>
            <a:ext cx="642900" cy="388500"/>
          </a:xfrm>
          <a:prstGeom prst="straightConnector1">
            <a:avLst/>
          </a:prstGeom>
          <a:noFill/>
          <a:ln cap="flat" cmpd="sng" w="9525">
            <a:solidFill>
              <a:schemeClr val="accent1"/>
            </a:solidFill>
            <a:prstDash val="solid"/>
            <a:round/>
            <a:headEnd len="med" w="med" type="none"/>
            <a:tailEnd len="med" w="med" type="triangle"/>
          </a:ln>
        </p:spPr>
      </p:cxnSp>
      <p:cxnSp>
        <p:nvCxnSpPr>
          <p:cNvPr id="455" name="Google Shape;455;p49"/>
          <p:cNvCxnSpPr/>
          <p:nvPr/>
        </p:nvCxnSpPr>
        <p:spPr>
          <a:xfrm flipH="1" rot="10800000">
            <a:off x="1478400" y="3583875"/>
            <a:ext cx="947700" cy="660600"/>
          </a:xfrm>
          <a:prstGeom prst="straightConnector1">
            <a:avLst/>
          </a:prstGeom>
          <a:noFill/>
          <a:ln cap="flat" cmpd="sng" w="9525">
            <a:solidFill>
              <a:schemeClr val="accent1"/>
            </a:solidFill>
            <a:prstDash val="solid"/>
            <a:round/>
            <a:headEnd len="med" w="med" type="none"/>
            <a:tailEnd len="med" w="med" type="triangle"/>
          </a:ln>
        </p:spPr>
      </p:cxnSp>
      <p:sp>
        <p:nvSpPr>
          <p:cNvPr id="456" name="Google Shape;456;p49"/>
          <p:cNvSpPr txBox="1"/>
          <p:nvPr/>
        </p:nvSpPr>
        <p:spPr>
          <a:xfrm>
            <a:off x="3158700" y="2331925"/>
            <a:ext cx="259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ubik"/>
              <a:ea typeface="Rubik"/>
              <a:cs typeface="Rubik"/>
              <a:sym typeface="Rubik"/>
            </a:endParaRPr>
          </a:p>
        </p:txBody>
      </p:sp>
      <p:sp>
        <p:nvSpPr>
          <p:cNvPr id="457" name="Google Shape;457;p49"/>
          <p:cNvSpPr txBox="1"/>
          <p:nvPr/>
        </p:nvSpPr>
        <p:spPr>
          <a:xfrm>
            <a:off x="1478400" y="1326275"/>
            <a:ext cx="1603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sz="900">
              <a:latin typeface="Rubik"/>
              <a:ea typeface="Rubik"/>
              <a:cs typeface="Rubik"/>
              <a:sym typeface="Rubik"/>
            </a:endParaRPr>
          </a:p>
        </p:txBody>
      </p:sp>
      <p:cxnSp>
        <p:nvCxnSpPr>
          <p:cNvPr id="458" name="Google Shape;458;p49"/>
          <p:cNvCxnSpPr/>
          <p:nvPr/>
        </p:nvCxnSpPr>
        <p:spPr>
          <a:xfrm>
            <a:off x="4271700" y="990325"/>
            <a:ext cx="300300" cy="521400"/>
          </a:xfrm>
          <a:prstGeom prst="straightConnector1">
            <a:avLst/>
          </a:prstGeom>
          <a:noFill/>
          <a:ln cap="flat" cmpd="sng" w="9525">
            <a:solidFill>
              <a:schemeClr val="accent1"/>
            </a:solidFill>
            <a:prstDash val="solid"/>
            <a:round/>
            <a:headEnd len="med" w="med" type="none"/>
            <a:tailEnd len="med" w="med" type="triangle"/>
          </a:ln>
        </p:spPr>
      </p:cxnSp>
      <p:sp>
        <p:nvSpPr>
          <p:cNvPr id="459" name="Google Shape;459;p49"/>
          <p:cNvSpPr txBox="1"/>
          <p:nvPr/>
        </p:nvSpPr>
        <p:spPr>
          <a:xfrm>
            <a:off x="1636325" y="1235838"/>
            <a:ext cx="1603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Suspension seat post and dropper</a:t>
            </a:r>
            <a:endParaRPr sz="900">
              <a:latin typeface="Rubik"/>
              <a:ea typeface="Rubik"/>
              <a:cs typeface="Rubik"/>
              <a:sym typeface="Rubik"/>
            </a:endParaRPr>
          </a:p>
        </p:txBody>
      </p:sp>
      <p:sp>
        <p:nvSpPr>
          <p:cNvPr id="460" name="Google Shape;460;p49"/>
          <p:cNvSpPr txBox="1"/>
          <p:nvPr/>
        </p:nvSpPr>
        <p:spPr>
          <a:xfrm>
            <a:off x="5292850" y="4217825"/>
            <a:ext cx="3335400" cy="732600"/>
          </a:xfrm>
          <a:prstGeom prst="rect">
            <a:avLst/>
          </a:prstGeom>
          <a:solidFill>
            <a:srgbClr val="9E9E9E">
              <a:alpha val="0"/>
            </a:srgbClr>
          </a:solid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i="1" lang="en" sz="800">
                <a:solidFill>
                  <a:schemeClr val="dk1"/>
                </a:solidFill>
                <a:latin typeface="Rubik"/>
                <a:ea typeface="Rubik"/>
                <a:cs typeface="Rubik"/>
                <a:sym typeface="Rubik"/>
              </a:rPr>
              <a:t>To view the product page of the </a:t>
            </a:r>
            <a:r>
              <a:rPr i="1" lang="en" sz="800">
                <a:solidFill>
                  <a:schemeClr val="dk1"/>
                </a:solidFill>
                <a:latin typeface="Rubik Medium"/>
                <a:ea typeface="Rubik Medium"/>
                <a:cs typeface="Rubik Medium"/>
                <a:sym typeface="Rubik Medium"/>
              </a:rPr>
              <a:t>Lundi 20.3</a:t>
            </a:r>
            <a:r>
              <a:rPr i="1" lang="en" sz="800">
                <a:solidFill>
                  <a:schemeClr val="dk1"/>
                </a:solidFill>
                <a:latin typeface="Rubik"/>
                <a:ea typeface="Rubik"/>
                <a:cs typeface="Rubik"/>
                <a:sym typeface="Rubik"/>
              </a:rPr>
              <a:t> click </a:t>
            </a:r>
            <a:r>
              <a:rPr i="1" lang="en" sz="800" u="sng">
                <a:solidFill>
                  <a:schemeClr val="accent1"/>
                </a:solidFill>
                <a:latin typeface="Rubik"/>
                <a:ea typeface="Rubik"/>
                <a:cs typeface="Rubik"/>
                <a:sym typeface="Rubik"/>
                <a:hlinkClick r:id="rId4">
                  <a:extLst>
                    <a:ext uri="{A12FA001-AC4F-418D-AE19-62706E023703}">
                      <ahyp:hlinkClr val="tx"/>
                    </a:ext>
                  </a:extLst>
                </a:hlinkClick>
              </a:rPr>
              <a:t>here</a:t>
            </a:r>
            <a:br>
              <a:rPr i="1" lang="en" sz="800">
                <a:solidFill>
                  <a:schemeClr val="accent1"/>
                </a:solidFill>
                <a:latin typeface="Rubik"/>
                <a:ea typeface="Rubik"/>
                <a:cs typeface="Rubik"/>
                <a:sym typeface="Rubik"/>
              </a:rPr>
            </a:br>
            <a:r>
              <a:rPr i="1" lang="en" sz="800">
                <a:solidFill>
                  <a:schemeClr val="dk1"/>
                </a:solidFill>
                <a:latin typeface="Rubik"/>
                <a:ea typeface="Rubik"/>
                <a:cs typeface="Rubik"/>
                <a:sym typeface="Rubik"/>
              </a:rPr>
              <a:t>To view the product page of the </a:t>
            </a:r>
            <a:r>
              <a:rPr i="1" lang="en" sz="800">
                <a:solidFill>
                  <a:schemeClr val="dk1"/>
                </a:solidFill>
                <a:latin typeface="Rubik Medium"/>
                <a:ea typeface="Rubik Medium"/>
                <a:cs typeface="Rubik Medium"/>
                <a:sym typeface="Rubik Medium"/>
              </a:rPr>
              <a:t>Lundi 20.3 Dual </a:t>
            </a:r>
            <a:r>
              <a:rPr i="1" lang="en" sz="800">
                <a:solidFill>
                  <a:schemeClr val="dk1"/>
                </a:solidFill>
                <a:latin typeface="Rubik"/>
                <a:ea typeface="Rubik"/>
                <a:cs typeface="Rubik"/>
                <a:sym typeface="Rubik"/>
              </a:rPr>
              <a:t>click </a:t>
            </a:r>
            <a:r>
              <a:rPr i="1" lang="en" sz="800" u="sng">
                <a:solidFill>
                  <a:schemeClr val="accent1"/>
                </a:solidFill>
                <a:latin typeface="Rubik"/>
                <a:ea typeface="Rubik"/>
                <a:cs typeface="Rubik"/>
                <a:sym typeface="Rubik"/>
                <a:hlinkClick r:id="rId5">
                  <a:extLst>
                    <a:ext uri="{A12FA001-AC4F-418D-AE19-62706E023703}">
                      <ahyp:hlinkClr val="tx"/>
                    </a:ext>
                  </a:extLst>
                </a:hlinkClick>
              </a:rPr>
              <a:t>here</a:t>
            </a:r>
            <a:endParaRPr i="1" sz="800">
              <a:solidFill>
                <a:schemeClr val="accent1"/>
              </a:solidFill>
              <a:latin typeface="Rubik"/>
              <a:ea typeface="Rubik"/>
              <a:cs typeface="Rubik"/>
              <a:sym typeface="Rubik"/>
            </a:endParaRPr>
          </a:p>
          <a:p>
            <a:pPr indent="0" lvl="0" marL="0" rtl="0" algn="r">
              <a:lnSpc>
                <a:spcPct val="115000"/>
              </a:lnSpc>
              <a:spcBef>
                <a:spcPts val="0"/>
              </a:spcBef>
              <a:spcAft>
                <a:spcPts val="0"/>
              </a:spcAft>
              <a:buNone/>
            </a:pPr>
            <a:r>
              <a:rPr i="1" lang="en" sz="800">
                <a:solidFill>
                  <a:schemeClr val="dk1"/>
                </a:solidFill>
                <a:latin typeface="Rubik"/>
                <a:ea typeface="Rubik"/>
                <a:cs typeface="Rubik"/>
                <a:sym typeface="Rubik"/>
              </a:rPr>
              <a:t>To view the product page of the </a:t>
            </a:r>
            <a:r>
              <a:rPr i="1" lang="en" sz="800">
                <a:solidFill>
                  <a:schemeClr val="dk1"/>
                </a:solidFill>
                <a:latin typeface="Rubik Medium"/>
                <a:ea typeface="Rubik Medium"/>
                <a:cs typeface="Rubik Medium"/>
                <a:sym typeface="Rubik Medium"/>
              </a:rPr>
              <a:t>Lundi 20.5</a:t>
            </a:r>
            <a:r>
              <a:rPr i="1" lang="en" sz="800">
                <a:solidFill>
                  <a:schemeClr val="dk1"/>
                </a:solidFill>
                <a:latin typeface="Rubik"/>
                <a:ea typeface="Rubik"/>
                <a:cs typeface="Rubik"/>
                <a:sym typeface="Rubik"/>
              </a:rPr>
              <a:t> click </a:t>
            </a:r>
            <a:r>
              <a:rPr i="1" lang="en" sz="800" u="sng">
                <a:solidFill>
                  <a:schemeClr val="accent1"/>
                </a:solidFill>
                <a:latin typeface="Rubik"/>
                <a:ea typeface="Rubik"/>
                <a:cs typeface="Rubik"/>
                <a:sym typeface="Rubik"/>
                <a:hlinkClick r:id="rId6">
                  <a:extLst>
                    <a:ext uri="{A12FA001-AC4F-418D-AE19-62706E023703}">
                      <ahyp:hlinkClr val="tx"/>
                    </a:ext>
                  </a:extLst>
                </a:hlinkClick>
              </a:rPr>
              <a:t>here</a:t>
            </a:r>
            <a:endParaRPr i="1" sz="800">
              <a:solidFill>
                <a:schemeClr val="accent1"/>
              </a:solidFill>
              <a:latin typeface="Rubik"/>
              <a:ea typeface="Rubik"/>
              <a:cs typeface="Rubik"/>
              <a:sym typeface="Rubik"/>
            </a:endParaRPr>
          </a:p>
          <a:p>
            <a:pPr indent="0" lvl="0" marL="0" rtl="0" algn="r">
              <a:lnSpc>
                <a:spcPct val="115000"/>
              </a:lnSpc>
              <a:spcBef>
                <a:spcPts val="0"/>
              </a:spcBef>
              <a:spcAft>
                <a:spcPts val="0"/>
              </a:spcAft>
              <a:buNone/>
            </a:pPr>
            <a:r>
              <a:rPr i="1" lang="en" sz="800">
                <a:solidFill>
                  <a:schemeClr val="dk1"/>
                </a:solidFill>
                <a:latin typeface="Rubik"/>
                <a:ea typeface="Rubik"/>
                <a:cs typeface="Rubik"/>
                <a:sym typeface="Rubik"/>
              </a:rPr>
              <a:t>To view the product page of the </a:t>
            </a:r>
            <a:r>
              <a:rPr i="1" lang="en" sz="800">
                <a:solidFill>
                  <a:schemeClr val="dk1"/>
                </a:solidFill>
                <a:latin typeface="Rubik Medium"/>
                <a:ea typeface="Rubik Medium"/>
                <a:cs typeface="Rubik Medium"/>
                <a:sym typeface="Rubik Medium"/>
              </a:rPr>
              <a:t>Lundi 20.5 Dual</a:t>
            </a:r>
            <a:r>
              <a:rPr i="1" lang="en" sz="800">
                <a:solidFill>
                  <a:schemeClr val="dk1"/>
                </a:solidFill>
                <a:latin typeface="Rubik"/>
                <a:ea typeface="Rubik"/>
                <a:cs typeface="Rubik"/>
                <a:sym typeface="Rubik"/>
              </a:rPr>
              <a:t> click </a:t>
            </a:r>
            <a:r>
              <a:rPr i="1" lang="en" sz="800" u="sng">
                <a:solidFill>
                  <a:schemeClr val="accent1"/>
                </a:solidFill>
                <a:latin typeface="Rubik"/>
                <a:ea typeface="Rubik"/>
                <a:cs typeface="Rubik"/>
                <a:sym typeface="Rubik"/>
                <a:hlinkClick r:id="rId7">
                  <a:extLst>
                    <a:ext uri="{A12FA001-AC4F-418D-AE19-62706E023703}">
                      <ahyp:hlinkClr val="tx"/>
                    </a:ext>
                  </a:extLst>
                </a:hlinkClick>
              </a:rPr>
              <a:t>here</a:t>
            </a:r>
            <a:endParaRPr i="1" sz="800">
              <a:solidFill>
                <a:schemeClr val="accent1"/>
              </a:solidFill>
              <a:latin typeface="Rubik"/>
              <a:ea typeface="Rubik"/>
              <a:cs typeface="Rubik"/>
              <a:sym typeface="Rubik"/>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0"/>
          <p:cNvSpPr txBox="1"/>
          <p:nvPr>
            <p:ph type="title"/>
          </p:nvPr>
        </p:nvSpPr>
        <p:spPr>
          <a:xfrm>
            <a:off x="501975" y="466525"/>
            <a:ext cx="7331100" cy="572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
              <a:t>FLEXIBLE &amp; </a:t>
            </a:r>
            <a:r>
              <a:rPr b="1" lang="en"/>
              <a:t>FAMILY FRIENDLY </a:t>
            </a:r>
            <a:endParaRPr b="1"/>
          </a:p>
        </p:txBody>
      </p:sp>
      <p:pic>
        <p:nvPicPr>
          <p:cNvPr id="466" name="Google Shape;466;p50"/>
          <p:cNvPicPr preferRelativeResize="0"/>
          <p:nvPr/>
        </p:nvPicPr>
        <p:blipFill>
          <a:blip r:embed="rId3">
            <a:alphaModFix/>
          </a:blip>
          <a:stretch>
            <a:fillRect/>
          </a:stretch>
        </p:blipFill>
        <p:spPr>
          <a:xfrm>
            <a:off x="1927038" y="1142063"/>
            <a:ext cx="5621982" cy="3237325"/>
          </a:xfrm>
          <a:prstGeom prst="rect">
            <a:avLst/>
          </a:prstGeom>
          <a:noFill/>
          <a:ln>
            <a:noFill/>
          </a:ln>
        </p:spPr>
      </p:pic>
      <p:pic>
        <p:nvPicPr>
          <p:cNvPr id="467" name="Google Shape;467;p50"/>
          <p:cNvPicPr preferRelativeResize="0"/>
          <p:nvPr/>
        </p:nvPicPr>
        <p:blipFill rotWithShape="1">
          <a:blip r:embed="rId4">
            <a:alphaModFix/>
          </a:blip>
          <a:srcRect b="15705" l="19702" r="10871" t="26593"/>
          <a:stretch/>
        </p:blipFill>
        <p:spPr>
          <a:xfrm>
            <a:off x="7464450" y="1286301"/>
            <a:ext cx="1108050" cy="920873"/>
          </a:xfrm>
          <a:prstGeom prst="rect">
            <a:avLst/>
          </a:prstGeom>
          <a:noFill/>
          <a:ln>
            <a:noFill/>
          </a:ln>
        </p:spPr>
      </p:pic>
      <p:pic>
        <p:nvPicPr>
          <p:cNvPr id="468" name="Google Shape;468;p50"/>
          <p:cNvPicPr preferRelativeResize="0"/>
          <p:nvPr/>
        </p:nvPicPr>
        <p:blipFill rotWithShape="1">
          <a:blip r:embed="rId5">
            <a:alphaModFix/>
          </a:blip>
          <a:srcRect b="8494" l="27459" r="26689" t="12341"/>
          <a:stretch/>
        </p:blipFill>
        <p:spPr>
          <a:xfrm>
            <a:off x="960425" y="1102375"/>
            <a:ext cx="881345" cy="1521725"/>
          </a:xfrm>
          <a:prstGeom prst="rect">
            <a:avLst/>
          </a:prstGeom>
          <a:noFill/>
          <a:ln>
            <a:noFill/>
          </a:ln>
        </p:spPr>
      </p:pic>
      <p:pic>
        <p:nvPicPr>
          <p:cNvPr id="469" name="Google Shape;469;p50"/>
          <p:cNvPicPr preferRelativeResize="0"/>
          <p:nvPr/>
        </p:nvPicPr>
        <p:blipFill rotWithShape="1">
          <a:blip r:embed="rId6">
            <a:alphaModFix/>
          </a:blip>
          <a:srcRect b="14616" l="15446" r="18906" t="17147"/>
          <a:stretch/>
        </p:blipFill>
        <p:spPr>
          <a:xfrm>
            <a:off x="7634300" y="3200400"/>
            <a:ext cx="938199" cy="975176"/>
          </a:xfrm>
          <a:prstGeom prst="rect">
            <a:avLst/>
          </a:prstGeom>
          <a:noFill/>
          <a:ln>
            <a:noFill/>
          </a:ln>
        </p:spPr>
      </p:pic>
      <p:pic>
        <p:nvPicPr>
          <p:cNvPr id="470" name="Google Shape;470;p50"/>
          <p:cNvPicPr preferRelativeResize="0"/>
          <p:nvPr/>
        </p:nvPicPr>
        <p:blipFill rotWithShape="1">
          <a:blip r:embed="rId7">
            <a:alphaModFix/>
          </a:blip>
          <a:srcRect b="12014" l="17576" r="11976" t="30988"/>
          <a:stretch/>
        </p:blipFill>
        <p:spPr>
          <a:xfrm>
            <a:off x="798400" y="3269875"/>
            <a:ext cx="1205376" cy="975176"/>
          </a:xfrm>
          <a:prstGeom prst="rect">
            <a:avLst/>
          </a:prstGeom>
          <a:noFill/>
          <a:ln>
            <a:noFill/>
          </a:ln>
        </p:spPr>
      </p:pic>
      <p:sp>
        <p:nvSpPr>
          <p:cNvPr id="471" name="Google Shape;471;p50"/>
          <p:cNvSpPr txBox="1"/>
          <p:nvPr/>
        </p:nvSpPr>
        <p:spPr>
          <a:xfrm>
            <a:off x="943863" y="2687250"/>
            <a:ext cx="1059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MIK HD 22Kg Child Seat by Urban IKI</a:t>
            </a:r>
            <a:endParaRPr sz="900">
              <a:latin typeface="Rubik"/>
              <a:ea typeface="Rubik"/>
              <a:cs typeface="Rubik"/>
              <a:sym typeface="Rubik"/>
            </a:endParaRPr>
          </a:p>
        </p:txBody>
      </p:sp>
      <p:sp>
        <p:nvSpPr>
          <p:cNvPr id="472" name="Google Shape;472;p50"/>
          <p:cNvSpPr txBox="1"/>
          <p:nvPr/>
        </p:nvSpPr>
        <p:spPr>
          <a:xfrm>
            <a:off x="7383003" y="2255675"/>
            <a:ext cx="12996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33 Kg MIK - Frida Crate</a:t>
            </a:r>
            <a:endParaRPr sz="900">
              <a:latin typeface="Rubik"/>
              <a:ea typeface="Rubik"/>
              <a:cs typeface="Rubik"/>
              <a:sym typeface="Rubik"/>
            </a:endParaRPr>
          </a:p>
        </p:txBody>
      </p:sp>
      <p:sp>
        <p:nvSpPr>
          <p:cNvPr id="473" name="Google Shape;473;p50"/>
          <p:cNvSpPr txBox="1"/>
          <p:nvPr/>
        </p:nvSpPr>
        <p:spPr>
          <a:xfrm>
            <a:off x="798403" y="4334475"/>
            <a:ext cx="12996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900">
                <a:latin typeface="Rubik"/>
                <a:ea typeface="Rubik"/>
                <a:cs typeface="Rubik"/>
                <a:sym typeface="Rubik"/>
              </a:rPr>
              <a:t>Greg &amp; Manu 44L Double Pannier</a:t>
            </a:r>
            <a:endParaRPr sz="900">
              <a:latin typeface="Rubik"/>
              <a:ea typeface="Rubik"/>
              <a:cs typeface="Rubik"/>
              <a:sym typeface="Rubik"/>
            </a:endParaRPr>
          </a:p>
        </p:txBody>
      </p:sp>
      <p:sp>
        <p:nvSpPr>
          <p:cNvPr id="474" name="Google Shape;474;p50"/>
          <p:cNvSpPr txBox="1"/>
          <p:nvPr/>
        </p:nvSpPr>
        <p:spPr>
          <a:xfrm>
            <a:off x="7453603" y="4284725"/>
            <a:ext cx="12996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900">
                <a:latin typeface="Rubik"/>
                <a:ea typeface="Rubik"/>
                <a:cs typeface="Rubik"/>
                <a:sym typeface="Rubik"/>
              </a:rPr>
              <a:t>MIK 23L - Salvador Basket</a:t>
            </a:r>
            <a:endParaRPr sz="900">
              <a:latin typeface="Rubik"/>
              <a:ea typeface="Rubik"/>
              <a:cs typeface="Rubik"/>
              <a:sym typeface="Rubik"/>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1"/>
          <p:cNvSpPr txBox="1"/>
          <p:nvPr/>
        </p:nvSpPr>
        <p:spPr>
          <a:xfrm>
            <a:off x="1568875" y="2163125"/>
            <a:ext cx="4503000" cy="4002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t/>
            </a:r>
            <a:endParaRPr>
              <a:solidFill>
                <a:srgbClr val="9E9E9E"/>
              </a:solidFill>
            </a:endParaRPr>
          </a:p>
        </p:txBody>
      </p:sp>
      <p:pic>
        <p:nvPicPr>
          <p:cNvPr descr="Clément from Moustache joins Richard and Tristan at Moustache's factory in Vosges, to talk over the new Moustache Lundi 20! We anticipate this model to be one of the most talked about electric bikes this coming year, with the bike being Moustache's first venture into the cargo bike segment, after years of research and development.&#10;&#10;For more information regarding each model from the Lundi 20 range, and how you can order, please look here:&#10;&#10;https://www.fullycharged.com/Moustache-Lundi-20-3&#10;https://www.fullycharged.com/Lundi-20-3-Dual&#10;https://www.fullycharged.com/Lundi-20-5&#10;https://www.fullycharged.com/Lundi-20-5-Dual&#10;&#10;Book a consultation / test-ride here - https://calendly.com/fully-charged-eb... &#10;&#10;Follow us on Social Media:&#10;&#10;Facebook - https://www.facebook.com/fullycharged​... &#10;Instagram - https://www.instagram.com/fullycharge​...&#10;Twitter - https://twitter.com/fullychargeduk/&#10;&#10;00:00 - 3:55 Introduction to Lundi 20 &#10;03:56 - 4:46 Frame&#10;04:47 - 07:34 Comfort&#10;07:35 - 08:05 Rear rack introduction&#10;08:06 - 18:01 Accessory options&#10;18:02 - 19:40 Specifications&#10;19:41 - 21:03 front rack options&#10;21:04 - 22:49 The Albert protection bar &#10;22:49 - 23:49 Storage&#10;23:49 - 25:58 Additional Safety features &#10;&#10;#MoustacheBikes #CargoBike #Exclusive" id="480" name="Google Shape;480;p51" title="Moustache Lundi 20 EXCLUSIVE* First Look">
            <a:hlinkClick r:id="rId3"/>
          </p:cNvPr>
          <p:cNvPicPr preferRelativeResize="0"/>
          <p:nvPr/>
        </p:nvPicPr>
        <p:blipFill>
          <a:blip r:embed="rId4">
            <a:alphaModFix/>
          </a:blip>
          <a:stretch>
            <a:fillRect/>
          </a:stretch>
        </p:blipFill>
        <p:spPr>
          <a:xfrm>
            <a:off x="1658200" y="0"/>
            <a:ext cx="6857992" cy="5143500"/>
          </a:xfrm>
          <a:prstGeom prst="rect">
            <a:avLst/>
          </a:prstGeom>
          <a:noFill/>
          <a:ln>
            <a:noFill/>
          </a:ln>
        </p:spPr>
      </p:pic>
      <p:sp>
        <p:nvSpPr>
          <p:cNvPr id="481" name="Google Shape;481;p51"/>
          <p:cNvSpPr/>
          <p:nvPr/>
        </p:nvSpPr>
        <p:spPr>
          <a:xfrm>
            <a:off x="-412125" y="-246575"/>
            <a:ext cx="2324400" cy="1236900"/>
          </a:xfrm>
          <a:prstGeom prst="parallelogram">
            <a:avLst>
              <a:gd fmla="val 25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1"/>
          <p:cNvSpPr txBox="1"/>
          <p:nvPr>
            <p:ph idx="4294967295" type="title"/>
          </p:nvPr>
        </p:nvSpPr>
        <p:spPr>
          <a:xfrm>
            <a:off x="571500" y="180175"/>
            <a:ext cx="10866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i="1" lang="en" sz="1350">
                <a:solidFill>
                  <a:schemeClr val="lt1"/>
                </a:solidFill>
              </a:rPr>
              <a:t>SEE OUR </a:t>
            </a:r>
            <a:endParaRPr i="1" sz="1350">
              <a:solidFill>
                <a:schemeClr val="lt1"/>
              </a:solidFill>
            </a:endParaRPr>
          </a:p>
          <a:p>
            <a:pPr indent="0" lvl="0" marL="0" rtl="0" algn="l">
              <a:spcBef>
                <a:spcPts val="0"/>
              </a:spcBef>
              <a:spcAft>
                <a:spcPts val="0"/>
              </a:spcAft>
              <a:buSzPts val="990"/>
              <a:buNone/>
            </a:pPr>
            <a:r>
              <a:rPr i="1" lang="en" sz="1350">
                <a:solidFill>
                  <a:schemeClr val="lt1"/>
                </a:solidFill>
                <a:latin typeface="Rubik Medium"/>
                <a:ea typeface="Rubik Medium"/>
                <a:cs typeface="Rubik Medium"/>
                <a:sym typeface="Rubik Medium"/>
              </a:rPr>
              <a:t>LUNDI 20 </a:t>
            </a:r>
            <a:endParaRPr i="1" sz="1350">
              <a:solidFill>
                <a:schemeClr val="lt1"/>
              </a:solidFill>
              <a:latin typeface="Rubik Medium"/>
              <a:ea typeface="Rubik Medium"/>
              <a:cs typeface="Rubik Medium"/>
              <a:sym typeface="Rubik Medium"/>
            </a:endParaRPr>
          </a:p>
          <a:p>
            <a:pPr indent="0" lvl="0" marL="0" rtl="0" algn="l">
              <a:spcBef>
                <a:spcPts val="0"/>
              </a:spcBef>
              <a:spcAft>
                <a:spcPts val="0"/>
              </a:spcAft>
              <a:buSzPts val="990"/>
              <a:buNone/>
            </a:pPr>
            <a:r>
              <a:rPr i="1" lang="en" sz="1350">
                <a:solidFill>
                  <a:schemeClr val="lt1"/>
                </a:solidFill>
              </a:rPr>
              <a:t>FIRST LOOK</a:t>
            </a:r>
            <a:endParaRPr i="1" sz="135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1000"/>
                                        <p:tgtEl>
                                          <p:spTgt spid="4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52"/>
          <p:cNvPicPr preferRelativeResize="0"/>
          <p:nvPr/>
        </p:nvPicPr>
        <p:blipFill>
          <a:blip r:embed="rId3">
            <a:alphaModFix/>
          </a:blip>
          <a:stretch>
            <a:fillRect/>
          </a:stretch>
        </p:blipFill>
        <p:spPr>
          <a:xfrm>
            <a:off x="1846450" y="687575"/>
            <a:ext cx="5066675" cy="3799999"/>
          </a:xfrm>
          <a:prstGeom prst="rect">
            <a:avLst/>
          </a:prstGeom>
          <a:noFill/>
          <a:ln>
            <a:noFill/>
          </a:ln>
        </p:spPr>
      </p:pic>
      <p:sp>
        <p:nvSpPr>
          <p:cNvPr id="488" name="Google Shape;488;p52"/>
          <p:cNvSpPr txBox="1"/>
          <p:nvPr>
            <p:ph type="title"/>
          </p:nvPr>
        </p:nvSpPr>
        <p:spPr>
          <a:xfrm>
            <a:off x="474150" y="417625"/>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SAMEDI 28</a:t>
            </a:r>
            <a:endParaRPr>
              <a:latin typeface="Rubik Medium"/>
              <a:ea typeface="Rubik Medium"/>
              <a:cs typeface="Rubik Medium"/>
              <a:sym typeface="Rubik Medium"/>
            </a:endParaRPr>
          </a:p>
          <a:p>
            <a:pPr indent="0" lvl="0" marL="0" rtl="0" algn="l">
              <a:lnSpc>
                <a:spcPct val="100000"/>
              </a:lnSpc>
              <a:spcBef>
                <a:spcPts val="0"/>
              </a:spcBef>
              <a:spcAft>
                <a:spcPts val="0"/>
              </a:spcAft>
              <a:buNone/>
            </a:pPr>
            <a:r>
              <a:t/>
            </a:r>
            <a:endParaRPr/>
          </a:p>
        </p:txBody>
      </p:sp>
      <p:sp>
        <p:nvSpPr>
          <p:cNvPr id="489" name="Google Shape;489;p52"/>
          <p:cNvSpPr txBox="1"/>
          <p:nvPr/>
        </p:nvSpPr>
        <p:spPr>
          <a:xfrm>
            <a:off x="5603575" y="793488"/>
            <a:ext cx="29610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Emblematic ‘Moustache’ handlebars</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for a more upright, comfortable position</a:t>
            </a:r>
            <a:endParaRPr sz="900">
              <a:latin typeface="Rubik"/>
              <a:ea typeface="Rubik"/>
              <a:cs typeface="Rubik"/>
              <a:sym typeface="Rubik"/>
            </a:endParaRPr>
          </a:p>
        </p:txBody>
      </p:sp>
      <p:sp>
        <p:nvSpPr>
          <p:cNvPr id="490" name="Google Shape;490;p52"/>
          <p:cNvSpPr txBox="1"/>
          <p:nvPr/>
        </p:nvSpPr>
        <p:spPr>
          <a:xfrm>
            <a:off x="3199200" y="963775"/>
            <a:ext cx="16038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900">
                <a:latin typeface="Rubik"/>
                <a:ea typeface="Rubik"/>
                <a:cs typeface="Rubik"/>
                <a:sym typeface="Rubik"/>
              </a:rPr>
              <a:t>Either Step-through for an open or closed frame </a:t>
            </a:r>
            <a:endParaRPr sz="900">
              <a:latin typeface="Rubik"/>
              <a:ea typeface="Rubik"/>
              <a:cs typeface="Rubik"/>
              <a:sym typeface="Rubik"/>
            </a:endParaRPr>
          </a:p>
        </p:txBody>
      </p:sp>
      <p:sp>
        <p:nvSpPr>
          <p:cNvPr id="491" name="Google Shape;491;p52"/>
          <p:cNvSpPr txBox="1"/>
          <p:nvPr/>
        </p:nvSpPr>
        <p:spPr>
          <a:xfrm>
            <a:off x="474150" y="1675725"/>
            <a:ext cx="2586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Suspension underneath</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the saddle for supreme comfort</a:t>
            </a:r>
            <a:endParaRPr sz="900">
              <a:latin typeface="Rubik"/>
              <a:ea typeface="Rubik"/>
              <a:cs typeface="Rubik"/>
              <a:sym typeface="Rubik"/>
            </a:endParaRPr>
          </a:p>
        </p:txBody>
      </p:sp>
      <p:sp>
        <p:nvSpPr>
          <p:cNvPr id="492" name="Google Shape;492;p52"/>
          <p:cNvSpPr txBox="1"/>
          <p:nvPr/>
        </p:nvSpPr>
        <p:spPr>
          <a:xfrm>
            <a:off x="6816400" y="2760725"/>
            <a:ext cx="18255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Integrated, removable battery</a:t>
            </a:r>
            <a:endParaRPr sz="900">
              <a:latin typeface="Rubik"/>
              <a:ea typeface="Rubik"/>
              <a:cs typeface="Rubik"/>
              <a:sym typeface="Rubik"/>
            </a:endParaRPr>
          </a:p>
        </p:txBody>
      </p:sp>
      <p:sp>
        <p:nvSpPr>
          <p:cNvPr id="493" name="Google Shape;493;p52"/>
          <p:cNvSpPr txBox="1"/>
          <p:nvPr/>
        </p:nvSpPr>
        <p:spPr>
          <a:xfrm>
            <a:off x="474150" y="3177150"/>
            <a:ext cx="2586300" cy="49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900">
                <a:latin typeface="Rubik"/>
                <a:ea typeface="Rubik"/>
                <a:cs typeface="Rubik"/>
                <a:sym typeface="Rubik"/>
              </a:rPr>
              <a:t>Superstrong</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tubular aluminium</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mudguards</a:t>
            </a:r>
            <a:endParaRPr sz="900">
              <a:latin typeface="Rubik"/>
              <a:ea typeface="Rubik"/>
              <a:cs typeface="Rubik"/>
              <a:sym typeface="Rubik"/>
            </a:endParaRPr>
          </a:p>
        </p:txBody>
      </p:sp>
      <p:sp>
        <p:nvSpPr>
          <p:cNvPr id="494" name="Google Shape;494;p52"/>
          <p:cNvSpPr txBox="1"/>
          <p:nvPr/>
        </p:nvSpPr>
        <p:spPr>
          <a:xfrm>
            <a:off x="7132975" y="1746100"/>
            <a:ext cx="14577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Front Suntour suspension</a:t>
            </a:r>
            <a:endParaRPr sz="900">
              <a:latin typeface="Rubik"/>
              <a:ea typeface="Rubik"/>
              <a:cs typeface="Rubik"/>
              <a:sym typeface="Rubik"/>
            </a:endParaRPr>
          </a:p>
        </p:txBody>
      </p:sp>
      <p:sp>
        <p:nvSpPr>
          <p:cNvPr id="495" name="Google Shape;495;p52"/>
          <p:cNvSpPr txBox="1"/>
          <p:nvPr/>
        </p:nvSpPr>
        <p:spPr>
          <a:xfrm>
            <a:off x="7184200" y="3706350"/>
            <a:ext cx="1457700" cy="1386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900">
                <a:latin typeface="Rubik"/>
                <a:ea typeface="Rubik"/>
                <a:cs typeface="Rubik"/>
                <a:sym typeface="Rubik"/>
              </a:rPr>
              <a:t>Schwalbe 28” tyres</a:t>
            </a:r>
            <a:endParaRPr sz="900">
              <a:latin typeface="Rubik"/>
              <a:ea typeface="Rubik"/>
              <a:cs typeface="Rubik"/>
              <a:sym typeface="Rubik"/>
            </a:endParaRPr>
          </a:p>
        </p:txBody>
      </p:sp>
      <p:sp>
        <p:nvSpPr>
          <p:cNvPr id="496" name="Google Shape;496;p52"/>
          <p:cNvSpPr txBox="1"/>
          <p:nvPr/>
        </p:nvSpPr>
        <p:spPr>
          <a:xfrm>
            <a:off x="474150" y="2487750"/>
            <a:ext cx="1059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Rear rack options</a:t>
            </a:r>
            <a:endParaRPr sz="900">
              <a:latin typeface="Rubik"/>
              <a:ea typeface="Rubik"/>
              <a:cs typeface="Rubik"/>
              <a:sym typeface="Rubik"/>
            </a:endParaRPr>
          </a:p>
        </p:txBody>
      </p:sp>
      <p:cxnSp>
        <p:nvCxnSpPr>
          <p:cNvPr id="497" name="Google Shape;497;p52"/>
          <p:cNvCxnSpPr/>
          <p:nvPr/>
        </p:nvCxnSpPr>
        <p:spPr>
          <a:xfrm>
            <a:off x="2256575" y="1891000"/>
            <a:ext cx="1333200" cy="193800"/>
          </a:xfrm>
          <a:prstGeom prst="straightConnector1">
            <a:avLst/>
          </a:prstGeom>
          <a:noFill/>
          <a:ln cap="flat" cmpd="sng" w="9525">
            <a:solidFill>
              <a:schemeClr val="accent1"/>
            </a:solidFill>
            <a:prstDash val="solid"/>
            <a:round/>
            <a:headEnd len="med" w="med" type="none"/>
            <a:tailEnd len="med" w="med" type="triangle"/>
          </a:ln>
        </p:spPr>
      </p:cxnSp>
      <p:cxnSp>
        <p:nvCxnSpPr>
          <p:cNvPr id="498" name="Google Shape;498;p52"/>
          <p:cNvCxnSpPr/>
          <p:nvPr/>
        </p:nvCxnSpPr>
        <p:spPr>
          <a:xfrm>
            <a:off x="4032600" y="1286100"/>
            <a:ext cx="389400" cy="567900"/>
          </a:xfrm>
          <a:prstGeom prst="straightConnector1">
            <a:avLst/>
          </a:prstGeom>
          <a:noFill/>
          <a:ln cap="flat" cmpd="sng" w="9525">
            <a:solidFill>
              <a:schemeClr val="accent1"/>
            </a:solidFill>
            <a:prstDash val="solid"/>
            <a:round/>
            <a:headEnd len="med" w="med" type="none"/>
            <a:tailEnd len="med" w="med" type="triangle"/>
          </a:ln>
        </p:spPr>
      </p:cxnSp>
      <p:cxnSp>
        <p:nvCxnSpPr>
          <p:cNvPr id="499" name="Google Shape;499;p52"/>
          <p:cNvCxnSpPr>
            <a:stCxn id="489" idx="2"/>
          </p:cNvCxnSpPr>
          <p:nvPr/>
        </p:nvCxnSpPr>
        <p:spPr>
          <a:xfrm flipH="1">
            <a:off x="5674375" y="1286088"/>
            <a:ext cx="1409700" cy="176700"/>
          </a:xfrm>
          <a:prstGeom prst="straightConnector1">
            <a:avLst/>
          </a:prstGeom>
          <a:noFill/>
          <a:ln cap="flat" cmpd="sng" w="9525">
            <a:solidFill>
              <a:schemeClr val="accent1"/>
            </a:solidFill>
            <a:prstDash val="solid"/>
            <a:round/>
            <a:headEnd len="med" w="med" type="none"/>
            <a:tailEnd len="med" w="med" type="triangle"/>
          </a:ln>
        </p:spPr>
      </p:cxnSp>
      <p:cxnSp>
        <p:nvCxnSpPr>
          <p:cNvPr id="500" name="Google Shape;500;p52"/>
          <p:cNvCxnSpPr>
            <a:stCxn id="494" idx="1"/>
          </p:cNvCxnSpPr>
          <p:nvPr/>
        </p:nvCxnSpPr>
        <p:spPr>
          <a:xfrm flipH="1">
            <a:off x="5547775" y="1915450"/>
            <a:ext cx="1585200" cy="656400"/>
          </a:xfrm>
          <a:prstGeom prst="straightConnector1">
            <a:avLst/>
          </a:prstGeom>
          <a:noFill/>
          <a:ln cap="flat" cmpd="sng" w="9525">
            <a:solidFill>
              <a:schemeClr val="accent1"/>
            </a:solidFill>
            <a:prstDash val="solid"/>
            <a:round/>
            <a:headEnd len="med" w="med" type="none"/>
            <a:tailEnd len="med" w="med" type="triangle"/>
          </a:ln>
        </p:spPr>
      </p:cxnSp>
      <p:cxnSp>
        <p:nvCxnSpPr>
          <p:cNvPr id="501" name="Google Shape;501;p52"/>
          <p:cNvCxnSpPr/>
          <p:nvPr/>
        </p:nvCxnSpPr>
        <p:spPr>
          <a:xfrm rot="10800000">
            <a:off x="4891275" y="2653825"/>
            <a:ext cx="2092800" cy="252000"/>
          </a:xfrm>
          <a:prstGeom prst="straightConnector1">
            <a:avLst/>
          </a:prstGeom>
          <a:noFill/>
          <a:ln cap="flat" cmpd="sng" w="9525">
            <a:solidFill>
              <a:schemeClr val="accent1"/>
            </a:solidFill>
            <a:prstDash val="solid"/>
            <a:round/>
            <a:headEnd len="med" w="med" type="none"/>
            <a:tailEnd len="med" w="med" type="triangle"/>
          </a:ln>
        </p:spPr>
      </p:cxnSp>
      <p:cxnSp>
        <p:nvCxnSpPr>
          <p:cNvPr id="502" name="Google Shape;502;p52"/>
          <p:cNvCxnSpPr>
            <a:stCxn id="496" idx="3"/>
          </p:cNvCxnSpPr>
          <p:nvPr/>
        </p:nvCxnSpPr>
        <p:spPr>
          <a:xfrm flipH="1" rot="10800000">
            <a:off x="1534050" y="2385450"/>
            <a:ext cx="774300" cy="171600"/>
          </a:xfrm>
          <a:prstGeom prst="straightConnector1">
            <a:avLst/>
          </a:prstGeom>
          <a:noFill/>
          <a:ln cap="flat" cmpd="sng" w="9525">
            <a:solidFill>
              <a:schemeClr val="accent1"/>
            </a:solidFill>
            <a:prstDash val="solid"/>
            <a:round/>
            <a:headEnd len="med" w="med" type="none"/>
            <a:tailEnd len="med" w="med" type="triangle"/>
          </a:ln>
        </p:spPr>
      </p:cxnSp>
      <p:cxnSp>
        <p:nvCxnSpPr>
          <p:cNvPr id="503" name="Google Shape;503;p52"/>
          <p:cNvCxnSpPr/>
          <p:nvPr/>
        </p:nvCxnSpPr>
        <p:spPr>
          <a:xfrm flipH="1" rot="10800000">
            <a:off x="1286100" y="3103700"/>
            <a:ext cx="591000" cy="139800"/>
          </a:xfrm>
          <a:prstGeom prst="straightConnector1">
            <a:avLst/>
          </a:prstGeom>
          <a:noFill/>
          <a:ln cap="flat" cmpd="sng" w="9525">
            <a:solidFill>
              <a:schemeClr val="accent1"/>
            </a:solidFill>
            <a:prstDash val="solid"/>
            <a:round/>
            <a:headEnd len="med" w="med" type="none"/>
            <a:tailEnd len="med" w="med" type="triangle"/>
          </a:ln>
        </p:spPr>
      </p:cxnSp>
      <p:cxnSp>
        <p:nvCxnSpPr>
          <p:cNvPr id="504" name="Google Shape;504;p52"/>
          <p:cNvCxnSpPr/>
          <p:nvPr/>
        </p:nvCxnSpPr>
        <p:spPr>
          <a:xfrm rot="10800000">
            <a:off x="6769800" y="3706375"/>
            <a:ext cx="661800" cy="75600"/>
          </a:xfrm>
          <a:prstGeom prst="straightConnector1">
            <a:avLst/>
          </a:prstGeom>
          <a:noFill/>
          <a:ln cap="flat" cmpd="sng" w="9525">
            <a:solidFill>
              <a:schemeClr val="accent1"/>
            </a:solidFill>
            <a:prstDash val="solid"/>
            <a:round/>
            <a:headEnd len="med" w="med" type="none"/>
            <a:tailEnd len="med" w="med" type="triangle"/>
          </a:ln>
        </p:spPr>
      </p:cxnSp>
      <p:sp>
        <p:nvSpPr>
          <p:cNvPr id="505" name="Google Shape;505;p52"/>
          <p:cNvSpPr txBox="1"/>
          <p:nvPr/>
        </p:nvSpPr>
        <p:spPr>
          <a:xfrm>
            <a:off x="3072000" y="4487575"/>
            <a:ext cx="30000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900">
                <a:latin typeface="Rubik"/>
                <a:ea typeface="Rubik"/>
                <a:cs typeface="Rubik"/>
                <a:sym typeface="Rubik"/>
              </a:rPr>
              <a:t>Bosch Smart System available with Samedi 28.7</a:t>
            </a:r>
            <a:endParaRPr b="1" sz="900">
              <a:latin typeface="Rubik"/>
              <a:ea typeface="Rubik"/>
              <a:cs typeface="Rubik"/>
              <a:sym typeface="Rubik"/>
            </a:endParaRPr>
          </a:p>
          <a:p>
            <a:pPr indent="0" lvl="0" marL="0" rtl="0" algn="r">
              <a:spcBef>
                <a:spcPts val="0"/>
              </a:spcBef>
              <a:spcAft>
                <a:spcPts val="0"/>
              </a:spcAft>
              <a:buNone/>
            </a:pPr>
            <a:r>
              <a:rPr b="1" lang="en" sz="900">
                <a:latin typeface="Rubik"/>
                <a:ea typeface="Rubik"/>
                <a:cs typeface="Rubik"/>
                <a:sym typeface="Rubik"/>
              </a:rPr>
              <a:t>(Bosch ConnectModule pre-installed!)</a:t>
            </a:r>
            <a:endParaRPr b="1" sz="900">
              <a:latin typeface="Rubik"/>
              <a:ea typeface="Rubik"/>
              <a:cs typeface="Rubik"/>
              <a:sym typeface="Rubik"/>
            </a:endParaRPr>
          </a:p>
        </p:txBody>
      </p:sp>
      <p:cxnSp>
        <p:nvCxnSpPr>
          <p:cNvPr id="506" name="Google Shape;506;p52"/>
          <p:cNvCxnSpPr>
            <a:stCxn id="505" idx="0"/>
          </p:cNvCxnSpPr>
          <p:nvPr/>
        </p:nvCxnSpPr>
        <p:spPr>
          <a:xfrm rot="10800000">
            <a:off x="4275900" y="3706375"/>
            <a:ext cx="296100" cy="781200"/>
          </a:xfrm>
          <a:prstGeom prst="straightConnector1">
            <a:avLst/>
          </a:prstGeom>
          <a:noFill/>
          <a:ln cap="flat" cmpd="sng" w="9525">
            <a:solidFill>
              <a:schemeClr val="accent1"/>
            </a:solidFill>
            <a:prstDash val="solid"/>
            <a:round/>
            <a:headEnd len="med" w="med" type="none"/>
            <a:tailEnd len="med" w="med" type="triangl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53"/>
          <p:cNvPicPr preferRelativeResize="0"/>
          <p:nvPr/>
        </p:nvPicPr>
        <p:blipFill>
          <a:blip r:embed="rId3">
            <a:alphaModFix/>
          </a:blip>
          <a:stretch>
            <a:fillRect/>
          </a:stretch>
        </p:blipFill>
        <p:spPr>
          <a:xfrm>
            <a:off x="0" y="0"/>
            <a:ext cx="9144000" cy="6094499"/>
          </a:xfrm>
          <a:prstGeom prst="rect">
            <a:avLst/>
          </a:prstGeom>
          <a:noFill/>
          <a:ln>
            <a:noFill/>
          </a:ln>
        </p:spPr>
      </p:pic>
      <p:sp>
        <p:nvSpPr>
          <p:cNvPr id="512" name="Google Shape;512;p53"/>
          <p:cNvSpPr txBox="1"/>
          <p:nvPr>
            <p:ph type="title"/>
          </p:nvPr>
        </p:nvSpPr>
        <p:spPr>
          <a:xfrm>
            <a:off x="509475" y="1028675"/>
            <a:ext cx="73311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lang="en" sz="2600">
                <a:solidFill>
                  <a:schemeClr val="lt1"/>
                </a:solidFill>
                <a:latin typeface="Rubik Medium"/>
                <a:ea typeface="Rubik Medium"/>
                <a:cs typeface="Rubik Medium"/>
                <a:sym typeface="Rubik Medium"/>
              </a:rPr>
              <a:t>SAMEDI 28</a:t>
            </a:r>
            <a:endParaRPr sz="2600">
              <a:solidFill>
                <a:schemeClr val="lt1"/>
              </a:solidFill>
              <a:latin typeface="Rubik Medium"/>
              <a:ea typeface="Rubik Medium"/>
              <a:cs typeface="Rubik Medium"/>
              <a:sym typeface="Rubik Medium"/>
            </a:endParaRPr>
          </a:p>
          <a:p>
            <a:pPr indent="0" lvl="0" marL="0" rtl="0" algn="l">
              <a:spcBef>
                <a:spcPts val="0"/>
              </a:spcBef>
              <a:spcAft>
                <a:spcPts val="0"/>
              </a:spcAft>
              <a:buSzPts val="990"/>
              <a:buNone/>
            </a:pPr>
            <a:r>
              <a:rPr lang="en" sz="2600">
                <a:solidFill>
                  <a:schemeClr val="lt1"/>
                </a:solidFill>
              </a:rPr>
              <a:t>PRODUCT PAGE</a:t>
            </a:r>
            <a:endParaRPr sz="2600">
              <a:solidFill>
                <a:schemeClr val="lt1"/>
              </a:solidFill>
            </a:endParaRPr>
          </a:p>
        </p:txBody>
      </p:sp>
      <p:sp>
        <p:nvSpPr>
          <p:cNvPr id="513" name="Google Shape;513;p53"/>
          <p:cNvSpPr txBox="1"/>
          <p:nvPr>
            <p:ph idx="1" type="body"/>
          </p:nvPr>
        </p:nvSpPr>
        <p:spPr>
          <a:xfrm>
            <a:off x="388750" y="1807950"/>
            <a:ext cx="2890800" cy="3335400"/>
          </a:xfrm>
          <a:prstGeom prst="rect">
            <a:avLst/>
          </a:prstGeom>
          <a:solidFill>
            <a:schemeClr val="lt1"/>
          </a:solidFill>
        </p:spPr>
        <p:txBody>
          <a:bodyPr anchorCtr="0" anchor="t" bIns="91425" lIns="182875" spcFirstLastPara="1" rIns="91425" wrap="square" tIns="182875">
            <a:noAutofit/>
          </a:bodyPr>
          <a:lstStyle/>
          <a:p>
            <a:pPr indent="0" lvl="0" marL="0" rtl="0" algn="l">
              <a:lnSpc>
                <a:spcPct val="115000"/>
              </a:lnSpc>
              <a:spcBef>
                <a:spcPts val="0"/>
              </a:spcBef>
              <a:spcAft>
                <a:spcPts val="0"/>
              </a:spcAft>
              <a:buNone/>
            </a:pPr>
            <a:r>
              <a:rPr i="1" lang="en" sz="1000">
                <a:latin typeface="Rubik Medium"/>
                <a:ea typeface="Rubik Medium"/>
                <a:cs typeface="Rubik Medium"/>
                <a:sym typeface="Rubik Medium"/>
              </a:rPr>
              <a:t>SAMEDI 28.1</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800"/>
          </a:p>
          <a:p>
            <a:pPr indent="-279400" lvl="0" marL="457200" rtl="0" algn="l">
              <a:lnSpc>
                <a:spcPct val="115000"/>
              </a:lnSpc>
              <a:spcBef>
                <a:spcPts val="0"/>
              </a:spcBef>
              <a:spcAft>
                <a:spcPts val="0"/>
              </a:spcAft>
              <a:buClr>
                <a:schemeClr val="accent1"/>
              </a:buClr>
              <a:buSzPts val="800"/>
              <a:buChar char="●"/>
            </a:pPr>
            <a:r>
              <a:rPr lang="en" sz="800"/>
              <a:t>Bosch Active Line motor </a:t>
            </a:r>
            <a:endParaRPr sz="800"/>
          </a:p>
          <a:p>
            <a:pPr indent="-279400" lvl="0" marL="457200" rtl="0" algn="l">
              <a:lnSpc>
                <a:spcPct val="115000"/>
              </a:lnSpc>
              <a:spcBef>
                <a:spcPts val="0"/>
              </a:spcBef>
              <a:spcAft>
                <a:spcPts val="0"/>
              </a:spcAft>
              <a:buClr>
                <a:schemeClr val="accent1"/>
              </a:buClr>
              <a:buSzPts val="800"/>
              <a:buChar char="●"/>
            </a:pPr>
            <a:r>
              <a:rPr lang="en" sz="800"/>
              <a:t>400Wh Bosch PowerPack battery</a:t>
            </a:r>
            <a:endParaRPr sz="800"/>
          </a:p>
          <a:p>
            <a:pPr indent="-279400" lvl="0" marL="457200" rtl="0" algn="l">
              <a:lnSpc>
                <a:spcPct val="115000"/>
              </a:lnSpc>
              <a:spcBef>
                <a:spcPts val="0"/>
              </a:spcBef>
              <a:spcAft>
                <a:spcPts val="0"/>
              </a:spcAft>
              <a:buClr>
                <a:schemeClr val="accent1"/>
              </a:buClr>
              <a:buSzPts val="800"/>
              <a:buChar char="●"/>
            </a:pPr>
            <a:r>
              <a:rPr lang="en" sz="800"/>
              <a:t>Shimano Deore XT, 9 speed</a:t>
            </a:r>
            <a:endParaRPr sz="800"/>
          </a:p>
          <a:p>
            <a:pPr indent="0" lvl="0" marL="457200" rtl="0" algn="l">
              <a:lnSpc>
                <a:spcPct val="115000"/>
              </a:lnSpc>
              <a:spcBef>
                <a:spcPts val="0"/>
              </a:spcBef>
              <a:spcAft>
                <a:spcPts val="0"/>
              </a:spcAft>
              <a:buNone/>
            </a:pPr>
            <a:r>
              <a:rPr lang="en" sz="800"/>
              <a:t>derailleur gearing system </a:t>
            </a:r>
            <a:endParaRPr sz="800"/>
          </a:p>
          <a:p>
            <a:pPr indent="0" lvl="0" marL="0" rtl="0" algn="l">
              <a:lnSpc>
                <a:spcPct val="115000"/>
              </a:lnSpc>
              <a:spcBef>
                <a:spcPts val="0"/>
              </a:spcBef>
              <a:spcAft>
                <a:spcPts val="0"/>
              </a:spcAft>
              <a:buNone/>
            </a:pPr>
            <a:r>
              <a:t/>
            </a:r>
            <a:endParaRPr sz="800"/>
          </a:p>
          <a:p>
            <a:pPr indent="457200" lvl="0" marL="0" rtl="0" algn="l">
              <a:lnSpc>
                <a:spcPct val="115000"/>
              </a:lnSpc>
              <a:spcBef>
                <a:spcPts val="0"/>
              </a:spcBef>
              <a:spcAft>
                <a:spcPts val="0"/>
              </a:spcAft>
              <a:buNone/>
            </a:pPr>
            <a:r>
              <a:rPr lang="en" sz="800"/>
              <a:t>To view the Samedi 28.1 click </a:t>
            </a:r>
            <a:r>
              <a:rPr lang="en" sz="800" u="sng">
                <a:solidFill>
                  <a:schemeClr val="hlink"/>
                </a:solidFill>
                <a:hlinkClick r:id="rId4"/>
              </a:rPr>
              <a:t>here</a:t>
            </a:r>
            <a:endParaRPr sz="800"/>
          </a:p>
          <a:p>
            <a:pPr indent="457200" lvl="0" marL="0" rtl="0" algn="l">
              <a:lnSpc>
                <a:spcPct val="115000"/>
              </a:lnSpc>
              <a:spcBef>
                <a:spcPts val="0"/>
              </a:spcBef>
              <a:spcAft>
                <a:spcPts val="0"/>
              </a:spcAft>
              <a:buNone/>
            </a:pPr>
            <a:r>
              <a:rPr lang="en" sz="800"/>
              <a:t>To view the Samedi 28.1 Open click </a:t>
            </a:r>
            <a:r>
              <a:rPr lang="en" sz="800" u="sng">
                <a:solidFill>
                  <a:schemeClr val="hlink"/>
                </a:solidFill>
                <a:hlinkClick r:id="rId5"/>
              </a:rPr>
              <a:t>here</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i="1" lang="en" sz="1000">
                <a:latin typeface="Rubik Medium"/>
                <a:ea typeface="Rubik Medium"/>
                <a:cs typeface="Rubik Medium"/>
                <a:sym typeface="Rubik Medium"/>
              </a:rPr>
              <a:t>SAMEDI 28.2</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1000">
              <a:latin typeface="Rubik Medium"/>
              <a:ea typeface="Rubik Medium"/>
              <a:cs typeface="Rubik Medium"/>
              <a:sym typeface="Rubik Medium"/>
            </a:endParaRPr>
          </a:p>
          <a:p>
            <a:pPr indent="-279400" lvl="0" marL="457200" rtl="0" algn="l">
              <a:lnSpc>
                <a:spcPct val="115000"/>
              </a:lnSpc>
              <a:spcBef>
                <a:spcPts val="0"/>
              </a:spcBef>
              <a:spcAft>
                <a:spcPts val="0"/>
              </a:spcAft>
              <a:buClr>
                <a:schemeClr val="accent1"/>
              </a:buClr>
              <a:buSzPts val="800"/>
              <a:buChar char="●"/>
            </a:pPr>
            <a:r>
              <a:rPr lang="en" sz="800"/>
              <a:t>Bosch Active Line Plus motor</a:t>
            </a:r>
            <a:endParaRPr sz="800"/>
          </a:p>
          <a:p>
            <a:pPr indent="-279400" lvl="0" marL="457200" rtl="0" algn="l">
              <a:lnSpc>
                <a:spcPct val="115000"/>
              </a:lnSpc>
              <a:spcBef>
                <a:spcPts val="0"/>
              </a:spcBef>
              <a:spcAft>
                <a:spcPts val="0"/>
              </a:spcAft>
              <a:buClr>
                <a:schemeClr val="accent1"/>
              </a:buClr>
              <a:buSzPts val="800"/>
              <a:buChar char="●"/>
            </a:pPr>
            <a:r>
              <a:rPr lang="en" sz="800"/>
              <a:t>400Wh Bosch PowerTube battery</a:t>
            </a:r>
            <a:endParaRPr sz="800"/>
          </a:p>
          <a:p>
            <a:pPr indent="-279400" lvl="0" marL="457200" rtl="0" algn="l">
              <a:lnSpc>
                <a:spcPct val="115000"/>
              </a:lnSpc>
              <a:spcBef>
                <a:spcPts val="0"/>
              </a:spcBef>
              <a:spcAft>
                <a:spcPts val="0"/>
              </a:spcAft>
              <a:buClr>
                <a:schemeClr val="accent1"/>
              </a:buClr>
              <a:buSzPts val="800"/>
              <a:buChar char="●"/>
            </a:pPr>
            <a:r>
              <a:rPr lang="en" sz="800"/>
              <a:t>Shimano Deore XT, 9 speed </a:t>
            </a:r>
            <a:endParaRPr sz="800"/>
          </a:p>
          <a:p>
            <a:pPr indent="0" lvl="0" marL="457200" rtl="0" algn="l">
              <a:lnSpc>
                <a:spcPct val="115000"/>
              </a:lnSpc>
              <a:spcBef>
                <a:spcPts val="0"/>
              </a:spcBef>
              <a:spcAft>
                <a:spcPts val="0"/>
              </a:spcAft>
              <a:buNone/>
            </a:pPr>
            <a:r>
              <a:rPr lang="en" sz="800"/>
              <a:t>derailleur gearing system </a:t>
            </a:r>
            <a:endParaRPr sz="800"/>
          </a:p>
          <a:p>
            <a:pPr indent="0" lvl="0" marL="457200" rtl="0" algn="l">
              <a:lnSpc>
                <a:spcPct val="115000"/>
              </a:lnSpc>
              <a:spcBef>
                <a:spcPts val="0"/>
              </a:spcBef>
              <a:spcAft>
                <a:spcPts val="0"/>
              </a:spcAft>
              <a:buNone/>
            </a:pPr>
            <a:r>
              <a:t/>
            </a:r>
            <a:endParaRPr sz="800"/>
          </a:p>
          <a:p>
            <a:pPr indent="0" lvl="0" marL="457200" rtl="0" algn="l">
              <a:lnSpc>
                <a:spcPct val="115000"/>
              </a:lnSpc>
              <a:spcBef>
                <a:spcPts val="0"/>
              </a:spcBef>
              <a:spcAft>
                <a:spcPts val="0"/>
              </a:spcAft>
              <a:buNone/>
            </a:pPr>
            <a:r>
              <a:rPr lang="en" sz="800"/>
              <a:t>To view the Samedi 28.2 click </a:t>
            </a:r>
            <a:r>
              <a:rPr lang="en" sz="800" u="sng">
                <a:solidFill>
                  <a:schemeClr val="hlink"/>
                </a:solidFill>
                <a:hlinkClick r:id="rId6"/>
              </a:rPr>
              <a:t>here</a:t>
            </a:r>
            <a:endParaRPr sz="800"/>
          </a:p>
          <a:p>
            <a:pPr indent="0" lvl="0" marL="457200" rtl="0" algn="l">
              <a:lnSpc>
                <a:spcPct val="115000"/>
              </a:lnSpc>
              <a:spcBef>
                <a:spcPts val="0"/>
              </a:spcBef>
              <a:spcAft>
                <a:spcPts val="0"/>
              </a:spcAft>
              <a:buNone/>
            </a:pPr>
            <a:r>
              <a:rPr lang="en" sz="800"/>
              <a:t>To view the Samedi 28.2 Open click </a:t>
            </a:r>
            <a:r>
              <a:rPr lang="en" sz="800" u="sng">
                <a:solidFill>
                  <a:schemeClr val="hlink"/>
                </a:solidFill>
                <a:hlinkClick r:id="rId7"/>
              </a:rPr>
              <a:t>here</a:t>
            </a:r>
            <a:endParaRPr sz="800"/>
          </a:p>
        </p:txBody>
      </p:sp>
      <p:sp>
        <p:nvSpPr>
          <p:cNvPr id="514" name="Google Shape;514;p53"/>
          <p:cNvSpPr txBox="1"/>
          <p:nvPr>
            <p:ph idx="1" type="body"/>
          </p:nvPr>
        </p:nvSpPr>
        <p:spPr>
          <a:xfrm>
            <a:off x="3196375" y="1807950"/>
            <a:ext cx="2852400" cy="3335400"/>
          </a:xfrm>
          <a:prstGeom prst="rect">
            <a:avLst/>
          </a:prstGeom>
          <a:solidFill>
            <a:schemeClr val="lt1"/>
          </a:solidFill>
        </p:spPr>
        <p:txBody>
          <a:bodyPr anchorCtr="0" anchor="t" bIns="91425" lIns="91425" spcFirstLastPara="1" rIns="91425" wrap="square" tIns="182875">
            <a:noAutofit/>
          </a:bodyPr>
          <a:lstStyle/>
          <a:p>
            <a:pPr indent="0" lvl="0" marL="0" rtl="0" algn="l">
              <a:lnSpc>
                <a:spcPct val="115000"/>
              </a:lnSpc>
              <a:spcBef>
                <a:spcPts val="0"/>
              </a:spcBef>
              <a:spcAft>
                <a:spcPts val="0"/>
              </a:spcAft>
              <a:buNone/>
            </a:pPr>
            <a:r>
              <a:rPr i="1" lang="en" sz="1000">
                <a:latin typeface="Rubik Medium"/>
                <a:ea typeface="Rubik Medium"/>
                <a:cs typeface="Rubik Medium"/>
                <a:sym typeface="Rubik Medium"/>
              </a:rPr>
              <a:t>SAMEDI 28.3</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800"/>
          </a:p>
          <a:p>
            <a:pPr indent="-279400" lvl="0" marL="457200" rtl="0" algn="l">
              <a:lnSpc>
                <a:spcPct val="115000"/>
              </a:lnSpc>
              <a:spcBef>
                <a:spcPts val="0"/>
              </a:spcBef>
              <a:spcAft>
                <a:spcPts val="0"/>
              </a:spcAft>
              <a:buClr>
                <a:schemeClr val="accent1"/>
              </a:buClr>
              <a:buSzPts val="800"/>
              <a:buChar char="●"/>
            </a:pPr>
            <a:r>
              <a:rPr lang="en" sz="800"/>
              <a:t>Bosch Active Line Plus motor</a:t>
            </a:r>
            <a:endParaRPr sz="800"/>
          </a:p>
          <a:p>
            <a:pPr indent="-279400" lvl="0" marL="457200" rtl="0" algn="l">
              <a:lnSpc>
                <a:spcPct val="115000"/>
              </a:lnSpc>
              <a:spcBef>
                <a:spcPts val="0"/>
              </a:spcBef>
              <a:spcAft>
                <a:spcPts val="0"/>
              </a:spcAft>
              <a:buClr>
                <a:schemeClr val="accent1"/>
              </a:buClr>
              <a:buSzPts val="800"/>
              <a:buChar char="●"/>
            </a:pPr>
            <a:r>
              <a:rPr lang="en" sz="800"/>
              <a:t>500Wh Bosch PowerTube battery</a:t>
            </a:r>
            <a:endParaRPr sz="800"/>
          </a:p>
          <a:p>
            <a:pPr indent="-279400" lvl="0" marL="457200" rtl="0" algn="l">
              <a:lnSpc>
                <a:spcPct val="115000"/>
              </a:lnSpc>
              <a:spcBef>
                <a:spcPts val="0"/>
              </a:spcBef>
              <a:spcAft>
                <a:spcPts val="0"/>
              </a:spcAft>
              <a:buClr>
                <a:schemeClr val="accent1"/>
              </a:buClr>
              <a:buSzPts val="800"/>
              <a:buChar char="●"/>
            </a:pPr>
            <a:r>
              <a:rPr lang="en" sz="800"/>
              <a:t>Shimano Nexus 5=speed drive chain </a:t>
            </a:r>
            <a:endParaRPr sz="800"/>
          </a:p>
          <a:p>
            <a:pPr indent="457200" lvl="0" marL="0" rtl="0" algn="l">
              <a:lnSpc>
                <a:spcPct val="115000"/>
              </a:lnSpc>
              <a:spcBef>
                <a:spcPts val="0"/>
              </a:spcBef>
              <a:spcAft>
                <a:spcPts val="0"/>
              </a:spcAft>
              <a:buNone/>
            </a:pPr>
            <a:r>
              <a:t/>
            </a:r>
            <a:endParaRPr sz="800"/>
          </a:p>
          <a:p>
            <a:pPr indent="457200" lvl="0" marL="0" rtl="0" algn="l">
              <a:lnSpc>
                <a:spcPct val="115000"/>
              </a:lnSpc>
              <a:spcBef>
                <a:spcPts val="0"/>
              </a:spcBef>
              <a:spcAft>
                <a:spcPts val="0"/>
              </a:spcAft>
              <a:buNone/>
            </a:pPr>
            <a:r>
              <a:rPr lang="en" sz="800"/>
              <a:t>To view the Samedi 28.3 Closed click </a:t>
            </a:r>
            <a:r>
              <a:rPr lang="en" sz="800" u="sng">
                <a:solidFill>
                  <a:schemeClr val="hlink"/>
                </a:solidFill>
                <a:hlinkClick r:id="rId8"/>
              </a:rPr>
              <a:t>here</a:t>
            </a:r>
            <a:endParaRPr sz="800"/>
          </a:p>
          <a:p>
            <a:pPr indent="457200" lvl="0" marL="0" rtl="0" algn="l">
              <a:lnSpc>
                <a:spcPct val="115000"/>
              </a:lnSpc>
              <a:spcBef>
                <a:spcPts val="0"/>
              </a:spcBef>
              <a:spcAft>
                <a:spcPts val="0"/>
              </a:spcAft>
              <a:buNone/>
            </a:pPr>
            <a:r>
              <a:rPr lang="en" sz="800"/>
              <a:t>To view the Samedi 28.3 Open click </a:t>
            </a:r>
            <a:r>
              <a:rPr lang="en" sz="800" u="sng">
                <a:solidFill>
                  <a:schemeClr val="hlink"/>
                </a:solidFill>
                <a:hlinkClick r:id="rId9"/>
              </a:rPr>
              <a:t>here</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i="1" lang="en" sz="1000">
                <a:latin typeface="Rubik Medium"/>
                <a:ea typeface="Rubik Medium"/>
                <a:cs typeface="Rubik Medium"/>
                <a:sym typeface="Rubik Medium"/>
              </a:rPr>
              <a:t>SAMEDI 28.7</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1000">
              <a:latin typeface="Rubik Medium"/>
              <a:ea typeface="Rubik Medium"/>
              <a:cs typeface="Rubik Medium"/>
              <a:sym typeface="Rubik Medium"/>
            </a:endParaRPr>
          </a:p>
          <a:p>
            <a:pPr indent="-279400" lvl="0" marL="457200" rtl="0" algn="l">
              <a:lnSpc>
                <a:spcPct val="115000"/>
              </a:lnSpc>
              <a:spcBef>
                <a:spcPts val="0"/>
              </a:spcBef>
              <a:spcAft>
                <a:spcPts val="0"/>
              </a:spcAft>
              <a:buClr>
                <a:schemeClr val="accent1"/>
              </a:buClr>
              <a:buSzPts val="800"/>
              <a:buFont typeface="Rubik"/>
              <a:buChar char="●"/>
            </a:pPr>
            <a:r>
              <a:rPr b="1" lang="en" sz="800">
                <a:latin typeface="Rubik"/>
                <a:ea typeface="Rubik"/>
                <a:cs typeface="Rubik"/>
                <a:sym typeface="Rubik"/>
              </a:rPr>
              <a:t>Bosch Smart System</a:t>
            </a:r>
            <a:endParaRPr b="1" sz="800">
              <a:latin typeface="Rubik"/>
              <a:ea typeface="Rubik"/>
              <a:cs typeface="Rubik"/>
              <a:sym typeface="Rubik"/>
            </a:endParaRPr>
          </a:p>
          <a:p>
            <a:pPr indent="-279400" lvl="0" marL="457200" rtl="0" algn="l">
              <a:lnSpc>
                <a:spcPct val="115000"/>
              </a:lnSpc>
              <a:spcBef>
                <a:spcPts val="0"/>
              </a:spcBef>
              <a:spcAft>
                <a:spcPts val="0"/>
              </a:spcAft>
              <a:buClr>
                <a:schemeClr val="accent1"/>
              </a:buClr>
              <a:buSzPts val="800"/>
              <a:buChar char="●"/>
            </a:pPr>
            <a:r>
              <a:rPr lang="en" sz="800"/>
              <a:t>Bosch Performance Line motor </a:t>
            </a:r>
            <a:endParaRPr sz="800"/>
          </a:p>
          <a:p>
            <a:pPr indent="-279400" lvl="0" marL="457200" rtl="0" algn="l">
              <a:lnSpc>
                <a:spcPct val="115000"/>
              </a:lnSpc>
              <a:spcBef>
                <a:spcPts val="0"/>
              </a:spcBef>
              <a:spcAft>
                <a:spcPts val="0"/>
              </a:spcAft>
              <a:buClr>
                <a:schemeClr val="accent1"/>
              </a:buClr>
              <a:buSzPts val="800"/>
              <a:buChar char="●"/>
            </a:pPr>
            <a:r>
              <a:rPr lang="en" sz="800"/>
              <a:t>625Wh Bosch PowerTube battery</a:t>
            </a:r>
            <a:endParaRPr sz="800"/>
          </a:p>
          <a:p>
            <a:pPr indent="-279400" lvl="0" marL="457200" rtl="0" algn="l">
              <a:lnSpc>
                <a:spcPct val="115000"/>
              </a:lnSpc>
              <a:spcBef>
                <a:spcPts val="0"/>
              </a:spcBef>
              <a:spcAft>
                <a:spcPts val="0"/>
              </a:spcAft>
              <a:buClr>
                <a:schemeClr val="accent1"/>
              </a:buClr>
              <a:buSzPts val="800"/>
              <a:buChar char="●"/>
            </a:pPr>
            <a:r>
              <a:rPr lang="en" sz="800"/>
              <a:t>Bosch Nyon display</a:t>
            </a:r>
            <a:endParaRPr sz="800"/>
          </a:p>
          <a:p>
            <a:pPr indent="-279400" lvl="0" marL="457200" rtl="0" algn="l">
              <a:lnSpc>
                <a:spcPct val="115000"/>
              </a:lnSpc>
              <a:spcBef>
                <a:spcPts val="0"/>
              </a:spcBef>
              <a:spcAft>
                <a:spcPts val="0"/>
              </a:spcAft>
              <a:buClr>
                <a:schemeClr val="accent1"/>
              </a:buClr>
              <a:buSzPts val="800"/>
              <a:buChar char="●"/>
            </a:pPr>
            <a:r>
              <a:rPr lang="en" sz="800"/>
              <a:t>Shimano SLX 11 speed derailleur </a:t>
            </a:r>
            <a:endParaRPr sz="800"/>
          </a:p>
          <a:p>
            <a:pPr indent="0" lvl="0" marL="457200" rtl="0" algn="l">
              <a:lnSpc>
                <a:spcPct val="115000"/>
              </a:lnSpc>
              <a:spcBef>
                <a:spcPts val="0"/>
              </a:spcBef>
              <a:spcAft>
                <a:spcPts val="0"/>
              </a:spcAft>
              <a:buNone/>
            </a:pPr>
            <a:r>
              <a:rPr lang="en" sz="800"/>
              <a:t>gearing system</a:t>
            </a:r>
            <a:endParaRPr sz="800"/>
          </a:p>
          <a:p>
            <a:pPr indent="0" lvl="0" marL="457200" rtl="0" algn="l">
              <a:lnSpc>
                <a:spcPct val="115000"/>
              </a:lnSpc>
              <a:spcBef>
                <a:spcPts val="0"/>
              </a:spcBef>
              <a:spcAft>
                <a:spcPts val="0"/>
              </a:spcAft>
              <a:buNone/>
            </a:pPr>
            <a:r>
              <a:t/>
            </a:r>
            <a:endParaRPr sz="800"/>
          </a:p>
          <a:p>
            <a:pPr indent="0" lvl="0" marL="457200" rtl="0" algn="l">
              <a:lnSpc>
                <a:spcPct val="115000"/>
              </a:lnSpc>
              <a:spcBef>
                <a:spcPts val="0"/>
              </a:spcBef>
              <a:spcAft>
                <a:spcPts val="0"/>
              </a:spcAft>
              <a:buNone/>
            </a:pPr>
            <a:r>
              <a:rPr lang="en" sz="800"/>
              <a:t>To view the Samedi 28.7 click </a:t>
            </a:r>
            <a:r>
              <a:rPr lang="en" sz="800" u="sng">
                <a:solidFill>
                  <a:schemeClr val="hlink"/>
                </a:solidFill>
                <a:hlinkClick r:id="rId10"/>
              </a:rPr>
              <a:t>here</a:t>
            </a:r>
            <a:endParaRPr sz="800"/>
          </a:p>
          <a:p>
            <a:pPr indent="0" lvl="0" marL="457200" rtl="0" algn="l">
              <a:lnSpc>
                <a:spcPct val="115000"/>
              </a:lnSpc>
              <a:spcBef>
                <a:spcPts val="0"/>
              </a:spcBef>
              <a:spcAft>
                <a:spcPts val="0"/>
              </a:spcAft>
              <a:buNone/>
            </a:pPr>
            <a:r>
              <a:rPr lang="en" sz="800"/>
              <a:t>To view the Samedi 28.7 Open click </a:t>
            </a:r>
            <a:r>
              <a:rPr lang="en" sz="800" u="sng">
                <a:solidFill>
                  <a:schemeClr val="hlink"/>
                </a:solidFill>
                <a:hlinkClick r:id="rId11"/>
              </a:rPr>
              <a:t>here</a:t>
            </a:r>
            <a:endParaRPr sz="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pic>
        <p:nvPicPr>
          <p:cNvPr descr="Henry takes you for a deep dive into the Moustache Samedi 28 eBike family, in an area of outstanding natural beauty - the Surrey Hills!&#10;&#10;The Samedi 28 range are versatile all-rounders, highly comfortable and with dynamic multi-terrain capability.&#10;&#10;View the Samedi 28 range here - https://www.fullycharged.com/e-bikes/bike-brand/Moustache&amp;filter=142&#10;&#10;Book a consultation / test-ride here - https://calendly.com/fully-charged-ebikes&#10;&#10;Follow us on Social Media:&#10;&#10;Facebook - https://www.facebook.com/fullychargedebikes&#10;Instagram - https://www.instagram.com/fullycharge​duk&#10;Twitter - https://twitter.com/fullychargeduk/&#10;&#10;00:20 Samedi 28 Natural Habitats&#10;00:38 Who are Moustache&#10;01:18 Who is this bike suitable for?&#10;01:41 The Models&#10;03:08 Prices&#10;03:52 Samedi 28.1&#10;04:20 Samedi 28.3&#10;05:02 Samedi 28.7&#10;06:11 Samedi 28.2&#10;06:43 Conclusion" id="519" name="Google Shape;519;p54" title="Moustache Samedi 28 eBike Review | Built for Town &amp; Country">
            <a:hlinkClick r:id="rId3"/>
          </p:cNvPr>
          <p:cNvPicPr preferRelativeResize="0"/>
          <p:nvPr/>
        </p:nvPicPr>
        <p:blipFill>
          <a:blip r:embed="rId4">
            <a:alphaModFix/>
          </a:blip>
          <a:stretch>
            <a:fillRect/>
          </a:stretch>
        </p:blipFill>
        <p:spPr>
          <a:xfrm>
            <a:off x="1763900" y="-91602"/>
            <a:ext cx="6891050" cy="5168327"/>
          </a:xfrm>
          <a:prstGeom prst="rect">
            <a:avLst/>
          </a:prstGeom>
          <a:noFill/>
          <a:ln>
            <a:noFill/>
          </a:ln>
        </p:spPr>
      </p:pic>
      <p:sp>
        <p:nvSpPr>
          <p:cNvPr id="520" name="Google Shape;520;p54"/>
          <p:cNvSpPr/>
          <p:nvPr/>
        </p:nvSpPr>
        <p:spPr>
          <a:xfrm>
            <a:off x="-412125" y="-246575"/>
            <a:ext cx="2324400" cy="1236900"/>
          </a:xfrm>
          <a:prstGeom prst="parallelogram">
            <a:avLst>
              <a:gd fmla="val 25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54"/>
          <p:cNvSpPr txBox="1"/>
          <p:nvPr>
            <p:ph idx="4294967295" type="title"/>
          </p:nvPr>
        </p:nvSpPr>
        <p:spPr>
          <a:xfrm>
            <a:off x="571500" y="180175"/>
            <a:ext cx="73311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i="1" lang="en" sz="1350">
                <a:solidFill>
                  <a:schemeClr val="lt1"/>
                </a:solidFill>
              </a:rPr>
              <a:t>SEE OUR </a:t>
            </a:r>
            <a:endParaRPr i="1" sz="1350">
              <a:solidFill>
                <a:schemeClr val="lt1"/>
              </a:solidFill>
            </a:endParaRPr>
          </a:p>
          <a:p>
            <a:pPr indent="0" lvl="0" marL="0" rtl="0" algn="l">
              <a:spcBef>
                <a:spcPts val="0"/>
              </a:spcBef>
              <a:spcAft>
                <a:spcPts val="0"/>
              </a:spcAft>
              <a:buSzPts val="990"/>
              <a:buNone/>
            </a:pPr>
            <a:r>
              <a:rPr i="1" lang="en" sz="1350">
                <a:solidFill>
                  <a:schemeClr val="lt1"/>
                </a:solidFill>
                <a:latin typeface="Rubik Medium"/>
                <a:ea typeface="Rubik Medium"/>
                <a:cs typeface="Rubik Medium"/>
                <a:sym typeface="Rubik Medium"/>
              </a:rPr>
              <a:t>SAMEDI 28 </a:t>
            </a:r>
            <a:endParaRPr i="1" sz="1350">
              <a:solidFill>
                <a:schemeClr val="lt1"/>
              </a:solidFill>
              <a:latin typeface="Rubik Medium"/>
              <a:ea typeface="Rubik Medium"/>
              <a:cs typeface="Rubik Medium"/>
              <a:sym typeface="Rubik Medium"/>
            </a:endParaRPr>
          </a:p>
          <a:p>
            <a:pPr indent="0" lvl="0" marL="0" rtl="0" algn="l">
              <a:spcBef>
                <a:spcPts val="0"/>
              </a:spcBef>
              <a:spcAft>
                <a:spcPts val="0"/>
              </a:spcAft>
              <a:buSzPts val="990"/>
              <a:buNone/>
            </a:pPr>
            <a:r>
              <a:rPr i="1" lang="en" sz="1350">
                <a:solidFill>
                  <a:schemeClr val="lt1"/>
                </a:solidFill>
              </a:rPr>
              <a:t>REVIEW</a:t>
            </a:r>
            <a:endParaRPr i="1" sz="135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gtEl>
                                        <p:attrNameLst>
                                          <p:attrName>style.visibility</p:attrName>
                                        </p:attrNameLst>
                                      </p:cBhvr>
                                      <p:to>
                                        <p:strVal val="visible"/>
                                      </p:to>
                                    </p:set>
                                    <p:animEffect filter="fade" transition="in">
                                      <p:cBhvr>
                                        <p:cTn dur="1000"/>
                                        <p:tgtEl>
                                          <p:spTgt spid="5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id="526" name="Google Shape;526;p55"/>
          <p:cNvPicPr preferRelativeResize="0"/>
          <p:nvPr/>
        </p:nvPicPr>
        <p:blipFill>
          <a:blip r:embed="rId3">
            <a:alphaModFix/>
          </a:blip>
          <a:stretch>
            <a:fillRect/>
          </a:stretch>
        </p:blipFill>
        <p:spPr>
          <a:xfrm>
            <a:off x="2255033" y="630275"/>
            <a:ext cx="4754775" cy="3566070"/>
          </a:xfrm>
          <a:prstGeom prst="rect">
            <a:avLst/>
          </a:prstGeom>
          <a:noFill/>
          <a:ln>
            <a:noFill/>
          </a:ln>
        </p:spPr>
      </p:pic>
      <p:sp>
        <p:nvSpPr>
          <p:cNvPr id="527" name="Google Shape;527;p55"/>
          <p:cNvSpPr txBox="1"/>
          <p:nvPr>
            <p:ph type="title"/>
          </p:nvPr>
        </p:nvSpPr>
        <p:spPr>
          <a:xfrm>
            <a:off x="474150" y="417625"/>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FRIDAY 27 FS SPEED</a:t>
            </a:r>
            <a:endParaRPr sz="1400">
              <a:latin typeface="Rubik Medium"/>
              <a:ea typeface="Rubik Medium"/>
              <a:cs typeface="Rubik Medium"/>
              <a:sym typeface="Rubik Medium"/>
            </a:endParaRPr>
          </a:p>
          <a:p>
            <a:pPr indent="0" lvl="0" marL="0" rtl="0" algn="l">
              <a:lnSpc>
                <a:spcPct val="100000"/>
              </a:lnSpc>
              <a:spcBef>
                <a:spcPts val="0"/>
              </a:spcBef>
              <a:spcAft>
                <a:spcPts val="0"/>
              </a:spcAft>
              <a:buNone/>
            </a:pPr>
            <a:r>
              <a:t/>
            </a:r>
            <a:endParaRPr>
              <a:latin typeface="Rubik Medium"/>
              <a:ea typeface="Rubik Medium"/>
              <a:cs typeface="Rubik Medium"/>
              <a:sym typeface="Rubik Medium"/>
            </a:endParaRPr>
          </a:p>
          <a:p>
            <a:pPr indent="0" lvl="0" marL="0" rtl="0" algn="l">
              <a:lnSpc>
                <a:spcPct val="100000"/>
              </a:lnSpc>
              <a:spcBef>
                <a:spcPts val="0"/>
              </a:spcBef>
              <a:spcAft>
                <a:spcPts val="0"/>
              </a:spcAft>
              <a:buNone/>
            </a:pPr>
            <a:r>
              <a:t/>
            </a:r>
            <a:endParaRPr/>
          </a:p>
        </p:txBody>
      </p:sp>
      <p:sp>
        <p:nvSpPr>
          <p:cNvPr id="528" name="Google Shape;528;p55"/>
          <p:cNvSpPr txBox="1"/>
          <p:nvPr/>
        </p:nvSpPr>
        <p:spPr>
          <a:xfrm>
            <a:off x="6356613" y="910000"/>
            <a:ext cx="12843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Nyon Display</a:t>
            </a:r>
            <a:endParaRPr sz="900">
              <a:latin typeface="Rubik"/>
              <a:ea typeface="Rubik"/>
              <a:cs typeface="Rubik"/>
              <a:sym typeface="Rubik"/>
            </a:endParaRPr>
          </a:p>
        </p:txBody>
      </p:sp>
      <p:sp>
        <p:nvSpPr>
          <p:cNvPr id="529" name="Google Shape;529;p55"/>
          <p:cNvSpPr txBox="1"/>
          <p:nvPr/>
        </p:nvSpPr>
        <p:spPr>
          <a:xfrm>
            <a:off x="7081663" y="2403800"/>
            <a:ext cx="13299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Up to 1125Wh of battery power (if needed!)</a:t>
            </a:r>
            <a:endParaRPr sz="900">
              <a:latin typeface="Rubik"/>
              <a:ea typeface="Rubik"/>
              <a:cs typeface="Rubik"/>
              <a:sym typeface="Rubik"/>
            </a:endParaRPr>
          </a:p>
        </p:txBody>
      </p:sp>
      <p:sp>
        <p:nvSpPr>
          <p:cNvPr id="530" name="Google Shape;530;p55"/>
          <p:cNvSpPr txBox="1"/>
          <p:nvPr/>
        </p:nvSpPr>
        <p:spPr>
          <a:xfrm>
            <a:off x="732438" y="2282075"/>
            <a:ext cx="2586300" cy="49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900">
                <a:latin typeface="Rubik"/>
                <a:ea typeface="Rubik"/>
                <a:cs typeface="Rubik"/>
                <a:sym typeface="Rubik"/>
              </a:rPr>
              <a:t>Superstrong</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tubular aluminium</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mudguards</a:t>
            </a:r>
            <a:endParaRPr sz="900">
              <a:latin typeface="Rubik"/>
              <a:ea typeface="Rubik"/>
              <a:cs typeface="Rubik"/>
              <a:sym typeface="Rubik"/>
            </a:endParaRPr>
          </a:p>
        </p:txBody>
      </p:sp>
      <p:sp>
        <p:nvSpPr>
          <p:cNvPr id="531" name="Google Shape;531;p55"/>
          <p:cNvSpPr txBox="1"/>
          <p:nvPr/>
        </p:nvSpPr>
        <p:spPr>
          <a:xfrm>
            <a:off x="6356613" y="1549225"/>
            <a:ext cx="15225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Full-suspension</a:t>
            </a:r>
            <a:endParaRPr sz="900">
              <a:latin typeface="Rubik"/>
              <a:ea typeface="Rubik"/>
              <a:cs typeface="Rubik"/>
              <a:sym typeface="Rubik"/>
            </a:endParaRPr>
          </a:p>
        </p:txBody>
      </p:sp>
      <p:sp>
        <p:nvSpPr>
          <p:cNvPr id="532" name="Google Shape;532;p55"/>
          <p:cNvSpPr txBox="1"/>
          <p:nvPr/>
        </p:nvSpPr>
        <p:spPr>
          <a:xfrm>
            <a:off x="732438" y="3165125"/>
            <a:ext cx="145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27.5” Schwalbe Super Moto-X tyres</a:t>
            </a:r>
            <a:endParaRPr sz="900">
              <a:latin typeface="Rubik"/>
              <a:ea typeface="Rubik"/>
              <a:cs typeface="Rubik"/>
              <a:sym typeface="Rubik"/>
            </a:endParaRPr>
          </a:p>
        </p:txBody>
      </p:sp>
      <p:sp>
        <p:nvSpPr>
          <p:cNvPr id="533" name="Google Shape;533;p55"/>
          <p:cNvSpPr txBox="1"/>
          <p:nvPr/>
        </p:nvSpPr>
        <p:spPr>
          <a:xfrm>
            <a:off x="879363" y="1591225"/>
            <a:ext cx="1059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Rear rack options</a:t>
            </a:r>
            <a:endParaRPr sz="900">
              <a:latin typeface="Rubik"/>
              <a:ea typeface="Rubik"/>
              <a:cs typeface="Rubik"/>
              <a:sym typeface="Rubik"/>
            </a:endParaRPr>
          </a:p>
        </p:txBody>
      </p:sp>
      <p:cxnSp>
        <p:nvCxnSpPr>
          <p:cNvPr id="534" name="Google Shape;534;p55"/>
          <p:cNvCxnSpPr/>
          <p:nvPr/>
        </p:nvCxnSpPr>
        <p:spPr>
          <a:xfrm flipH="1">
            <a:off x="5781463" y="1229150"/>
            <a:ext cx="1107900" cy="203700"/>
          </a:xfrm>
          <a:prstGeom prst="straightConnector1">
            <a:avLst/>
          </a:prstGeom>
          <a:noFill/>
          <a:ln cap="flat" cmpd="sng" w="9525">
            <a:solidFill>
              <a:schemeClr val="accent1"/>
            </a:solidFill>
            <a:prstDash val="solid"/>
            <a:round/>
            <a:headEnd len="med" w="med" type="none"/>
            <a:tailEnd len="med" w="med" type="triangle"/>
          </a:ln>
        </p:spPr>
      </p:cxnSp>
      <p:cxnSp>
        <p:nvCxnSpPr>
          <p:cNvPr id="535" name="Google Shape;535;p55"/>
          <p:cNvCxnSpPr/>
          <p:nvPr/>
        </p:nvCxnSpPr>
        <p:spPr>
          <a:xfrm flipH="1">
            <a:off x="5723363" y="1834250"/>
            <a:ext cx="1329900" cy="548400"/>
          </a:xfrm>
          <a:prstGeom prst="straightConnector1">
            <a:avLst/>
          </a:prstGeom>
          <a:noFill/>
          <a:ln cap="flat" cmpd="sng" w="9525">
            <a:solidFill>
              <a:schemeClr val="accent1"/>
            </a:solidFill>
            <a:prstDash val="solid"/>
            <a:round/>
            <a:headEnd len="med" w="med" type="none"/>
            <a:tailEnd len="med" w="med" type="triangle"/>
          </a:ln>
        </p:spPr>
      </p:cxnSp>
      <p:cxnSp>
        <p:nvCxnSpPr>
          <p:cNvPr id="536" name="Google Shape;536;p55"/>
          <p:cNvCxnSpPr/>
          <p:nvPr/>
        </p:nvCxnSpPr>
        <p:spPr>
          <a:xfrm rot="10800000">
            <a:off x="5055113" y="2445775"/>
            <a:ext cx="2313300" cy="201600"/>
          </a:xfrm>
          <a:prstGeom prst="straightConnector1">
            <a:avLst/>
          </a:prstGeom>
          <a:noFill/>
          <a:ln cap="flat" cmpd="sng" w="9525">
            <a:solidFill>
              <a:schemeClr val="accent1"/>
            </a:solidFill>
            <a:prstDash val="solid"/>
            <a:round/>
            <a:headEnd len="med" w="med" type="none"/>
            <a:tailEnd len="med" w="med" type="triangle"/>
          </a:ln>
        </p:spPr>
      </p:cxnSp>
      <p:cxnSp>
        <p:nvCxnSpPr>
          <p:cNvPr id="537" name="Google Shape;537;p55"/>
          <p:cNvCxnSpPr>
            <a:stCxn id="533" idx="3"/>
          </p:cNvCxnSpPr>
          <p:nvPr/>
        </p:nvCxnSpPr>
        <p:spPr>
          <a:xfrm>
            <a:off x="1939263" y="1660525"/>
            <a:ext cx="632400" cy="470100"/>
          </a:xfrm>
          <a:prstGeom prst="straightConnector1">
            <a:avLst/>
          </a:prstGeom>
          <a:noFill/>
          <a:ln cap="flat" cmpd="sng" w="9525">
            <a:solidFill>
              <a:schemeClr val="accent1"/>
            </a:solidFill>
            <a:prstDash val="solid"/>
            <a:round/>
            <a:headEnd len="med" w="med" type="none"/>
            <a:tailEnd len="med" w="med" type="triangle"/>
          </a:ln>
        </p:spPr>
      </p:cxnSp>
      <p:cxnSp>
        <p:nvCxnSpPr>
          <p:cNvPr id="538" name="Google Shape;538;p55"/>
          <p:cNvCxnSpPr/>
          <p:nvPr/>
        </p:nvCxnSpPr>
        <p:spPr>
          <a:xfrm flipH="1" rot="10800000">
            <a:off x="1518938" y="2351150"/>
            <a:ext cx="1046400" cy="63000"/>
          </a:xfrm>
          <a:prstGeom prst="straightConnector1">
            <a:avLst/>
          </a:prstGeom>
          <a:noFill/>
          <a:ln cap="flat" cmpd="sng" w="9525">
            <a:solidFill>
              <a:schemeClr val="accent1"/>
            </a:solidFill>
            <a:prstDash val="solid"/>
            <a:round/>
            <a:headEnd len="med" w="med" type="none"/>
            <a:tailEnd len="med" w="med" type="triangle"/>
          </a:ln>
        </p:spPr>
      </p:cxnSp>
      <p:cxnSp>
        <p:nvCxnSpPr>
          <p:cNvPr id="539" name="Google Shape;539;p55"/>
          <p:cNvCxnSpPr>
            <a:stCxn id="532" idx="2"/>
          </p:cNvCxnSpPr>
          <p:nvPr/>
        </p:nvCxnSpPr>
        <p:spPr>
          <a:xfrm flipH="1" rot="10800000">
            <a:off x="1461288" y="3403925"/>
            <a:ext cx="902400" cy="38400"/>
          </a:xfrm>
          <a:prstGeom prst="straightConnector1">
            <a:avLst/>
          </a:prstGeom>
          <a:noFill/>
          <a:ln cap="flat" cmpd="sng" w="9525">
            <a:solidFill>
              <a:schemeClr val="accent1"/>
            </a:solidFill>
            <a:prstDash val="solid"/>
            <a:round/>
            <a:headEnd len="med" w="med" type="none"/>
            <a:tailEnd len="med" w="med" type="triangle"/>
          </a:ln>
        </p:spPr>
      </p:cxnSp>
      <p:sp>
        <p:nvSpPr>
          <p:cNvPr id="540" name="Google Shape;540;p55"/>
          <p:cNvSpPr txBox="1"/>
          <p:nvPr/>
        </p:nvSpPr>
        <p:spPr>
          <a:xfrm>
            <a:off x="5797350" y="540750"/>
            <a:ext cx="12843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M99 Mirror</a:t>
            </a:r>
            <a:endParaRPr sz="900">
              <a:latin typeface="Rubik"/>
              <a:ea typeface="Rubik"/>
              <a:cs typeface="Rubik"/>
              <a:sym typeface="Rubik"/>
            </a:endParaRPr>
          </a:p>
        </p:txBody>
      </p:sp>
      <p:cxnSp>
        <p:nvCxnSpPr>
          <p:cNvPr id="541" name="Google Shape;541;p55"/>
          <p:cNvCxnSpPr/>
          <p:nvPr/>
        </p:nvCxnSpPr>
        <p:spPr>
          <a:xfrm flipH="1">
            <a:off x="5461725" y="911950"/>
            <a:ext cx="1076400" cy="298200"/>
          </a:xfrm>
          <a:prstGeom prst="straightConnector1">
            <a:avLst/>
          </a:prstGeom>
          <a:noFill/>
          <a:ln cap="flat" cmpd="sng" w="9525">
            <a:solidFill>
              <a:schemeClr val="accent1"/>
            </a:solidFill>
            <a:prstDash val="solid"/>
            <a:round/>
            <a:headEnd len="med" w="med" type="none"/>
            <a:tailEnd len="med" w="med" type="triangle"/>
          </a:ln>
        </p:spPr>
      </p:cxnSp>
      <p:sp>
        <p:nvSpPr>
          <p:cNvPr id="542" name="Google Shape;542;p55"/>
          <p:cNvSpPr txBox="1"/>
          <p:nvPr/>
        </p:nvSpPr>
        <p:spPr>
          <a:xfrm>
            <a:off x="474150" y="4334475"/>
            <a:ext cx="35412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accent1"/>
                </a:solidFill>
                <a:latin typeface="Rubik Medium"/>
                <a:ea typeface="Rubik Medium"/>
                <a:cs typeface="Rubik Medium"/>
                <a:sym typeface="Rubik Medium"/>
              </a:rPr>
              <a:t>*Please note</a:t>
            </a:r>
            <a:r>
              <a:rPr lang="en" sz="800">
                <a:solidFill>
                  <a:schemeClr val="accent1"/>
                </a:solidFill>
                <a:latin typeface="Rubik"/>
                <a:ea typeface="Rubik"/>
                <a:cs typeface="Rubik"/>
                <a:sym typeface="Rubik"/>
              </a:rPr>
              <a:t>, The Moustache Friday 27 FS Speed is a ‘</a:t>
            </a:r>
            <a:r>
              <a:rPr lang="en" sz="800">
                <a:solidFill>
                  <a:schemeClr val="accent1"/>
                </a:solidFill>
                <a:latin typeface="Rubik Medium"/>
                <a:ea typeface="Rubik Medium"/>
                <a:cs typeface="Rubik Medium"/>
                <a:sym typeface="Rubik Medium"/>
              </a:rPr>
              <a:t>speed pedelec</a:t>
            </a:r>
            <a:r>
              <a:rPr lang="en" sz="800">
                <a:solidFill>
                  <a:schemeClr val="accent1"/>
                </a:solidFill>
                <a:latin typeface="Rubik"/>
                <a:ea typeface="Rubik"/>
                <a:cs typeface="Rubik"/>
                <a:sym typeface="Rubik"/>
              </a:rPr>
              <a:t>’ and can go up to 30mph! For more information surrounding ‘High Speed Electric Bikes’ please follow this link </a:t>
            </a:r>
            <a:r>
              <a:rPr lang="en" sz="800" u="sng">
                <a:solidFill>
                  <a:schemeClr val="accent1"/>
                </a:solidFill>
                <a:latin typeface="Rubik"/>
                <a:ea typeface="Rubik"/>
                <a:cs typeface="Rubik"/>
                <a:sym typeface="Rubik"/>
                <a:hlinkClick r:id="rId4">
                  <a:extLst>
                    <a:ext uri="{A12FA001-AC4F-418D-AE19-62706E023703}">
                      <ahyp:hlinkClr val="tx"/>
                    </a:ext>
                  </a:extLst>
                </a:hlinkClick>
              </a:rPr>
              <a:t>here</a:t>
            </a:r>
            <a:endParaRPr sz="800">
              <a:solidFill>
                <a:schemeClr val="accent1"/>
              </a:solidFill>
              <a:latin typeface="Rubik"/>
              <a:ea typeface="Rubik"/>
              <a:cs typeface="Rubik"/>
              <a:sym typeface="Rubik"/>
            </a:endParaRPr>
          </a:p>
        </p:txBody>
      </p:sp>
      <p:sp>
        <p:nvSpPr>
          <p:cNvPr id="543" name="Google Shape;543;p55"/>
          <p:cNvSpPr txBox="1"/>
          <p:nvPr/>
        </p:nvSpPr>
        <p:spPr>
          <a:xfrm>
            <a:off x="5056650" y="4327300"/>
            <a:ext cx="35412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dk1"/>
                </a:solidFill>
                <a:latin typeface="Rubik"/>
                <a:ea typeface="Rubik"/>
                <a:cs typeface="Rubik"/>
                <a:sym typeface="Rubik"/>
              </a:rPr>
              <a:t>To view the product page for the Friday 27 FS please click </a:t>
            </a:r>
            <a:r>
              <a:rPr lang="en" sz="800" u="sng">
                <a:solidFill>
                  <a:schemeClr val="accent1"/>
                </a:solidFill>
                <a:latin typeface="Rubik"/>
                <a:ea typeface="Rubik"/>
                <a:cs typeface="Rubik"/>
                <a:sym typeface="Rubik"/>
                <a:hlinkClick r:id="rId5">
                  <a:extLst>
                    <a:ext uri="{A12FA001-AC4F-418D-AE19-62706E023703}">
                      <ahyp:hlinkClr val="tx"/>
                    </a:ext>
                  </a:extLst>
                </a:hlinkClick>
              </a:rPr>
              <a:t>here</a:t>
            </a:r>
            <a:endParaRPr sz="800">
              <a:solidFill>
                <a:schemeClr val="accent1"/>
              </a:solidFill>
              <a:latin typeface="Rubik"/>
              <a:ea typeface="Rubik"/>
              <a:cs typeface="Rubik"/>
              <a:sym typeface="Rubik"/>
            </a:endParaRPr>
          </a:p>
          <a:p>
            <a:pPr indent="0" lvl="0" marL="0" rtl="0" algn="r">
              <a:spcBef>
                <a:spcPts val="0"/>
              </a:spcBef>
              <a:spcAft>
                <a:spcPts val="0"/>
              </a:spcAft>
              <a:buNone/>
            </a:pPr>
            <a:r>
              <a:rPr lang="en" sz="800">
                <a:solidFill>
                  <a:schemeClr val="dk1"/>
                </a:solidFill>
                <a:latin typeface="Rubik"/>
                <a:ea typeface="Rubik"/>
                <a:cs typeface="Rubik"/>
                <a:sym typeface="Rubik"/>
              </a:rPr>
              <a:t>To view the product page for the Friday 27 FS Dual please click </a:t>
            </a:r>
            <a:r>
              <a:rPr lang="en" sz="800" u="sng">
                <a:solidFill>
                  <a:schemeClr val="accent1"/>
                </a:solidFill>
                <a:latin typeface="Rubik"/>
                <a:ea typeface="Rubik"/>
                <a:cs typeface="Rubik"/>
                <a:sym typeface="Rubik"/>
                <a:hlinkClick r:id="rId6">
                  <a:extLst>
                    <a:ext uri="{A12FA001-AC4F-418D-AE19-62706E023703}">
                      <ahyp:hlinkClr val="tx"/>
                    </a:ext>
                  </a:extLst>
                </a:hlinkClick>
              </a:rPr>
              <a:t>here</a:t>
            </a:r>
            <a:endParaRPr sz="800">
              <a:solidFill>
                <a:schemeClr val="accent1"/>
              </a:solidFill>
              <a:latin typeface="Rubik Medium"/>
              <a:ea typeface="Rubik Medium"/>
              <a:cs typeface="Rubik Medium"/>
              <a:sym typeface="Rubik Mediu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pic>
        <p:nvPicPr>
          <p:cNvPr id="548" name="Google Shape;548;p56"/>
          <p:cNvPicPr preferRelativeResize="0"/>
          <p:nvPr/>
        </p:nvPicPr>
        <p:blipFill>
          <a:blip r:embed="rId3">
            <a:alphaModFix/>
          </a:blip>
          <a:stretch>
            <a:fillRect/>
          </a:stretch>
        </p:blipFill>
        <p:spPr>
          <a:xfrm>
            <a:off x="1868676" y="1252563"/>
            <a:ext cx="5044739" cy="3035224"/>
          </a:xfrm>
          <a:prstGeom prst="rect">
            <a:avLst/>
          </a:prstGeom>
          <a:noFill/>
          <a:ln>
            <a:noFill/>
          </a:ln>
        </p:spPr>
      </p:pic>
      <p:sp>
        <p:nvSpPr>
          <p:cNvPr id="549" name="Google Shape;549;p56"/>
          <p:cNvSpPr txBox="1"/>
          <p:nvPr>
            <p:ph type="title"/>
          </p:nvPr>
        </p:nvSpPr>
        <p:spPr>
          <a:xfrm>
            <a:off x="474150" y="417625"/>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SAMEDI 27 XROAD</a:t>
            </a:r>
            <a:endParaRPr>
              <a:latin typeface="Rubik Medium"/>
              <a:ea typeface="Rubik Medium"/>
              <a:cs typeface="Rubik Medium"/>
              <a:sym typeface="Rubik Medium"/>
            </a:endParaRPr>
          </a:p>
          <a:p>
            <a:pPr indent="0" lvl="0" marL="0" rtl="0" algn="l">
              <a:lnSpc>
                <a:spcPct val="100000"/>
              </a:lnSpc>
              <a:spcBef>
                <a:spcPts val="0"/>
              </a:spcBef>
              <a:spcAft>
                <a:spcPts val="0"/>
              </a:spcAft>
              <a:buNone/>
            </a:pPr>
            <a:r>
              <a:rPr lang="en" sz="1400">
                <a:latin typeface="Rubik Medium"/>
                <a:ea typeface="Rubik Medium"/>
                <a:cs typeface="Rubik Medium"/>
                <a:sym typeface="Rubik Medium"/>
              </a:rPr>
              <a:t>(50% on road, 50% off road)</a:t>
            </a:r>
            <a:endParaRPr sz="1400">
              <a:latin typeface="Rubik Medium"/>
              <a:ea typeface="Rubik Medium"/>
              <a:cs typeface="Rubik Medium"/>
              <a:sym typeface="Rubik Medium"/>
            </a:endParaRPr>
          </a:p>
          <a:p>
            <a:pPr indent="0" lvl="0" marL="0" rtl="0" algn="l">
              <a:lnSpc>
                <a:spcPct val="100000"/>
              </a:lnSpc>
              <a:spcBef>
                <a:spcPts val="0"/>
              </a:spcBef>
              <a:spcAft>
                <a:spcPts val="0"/>
              </a:spcAft>
              <a:buNone/>
            </a:pPr>
            <a:r>
              <a:t/>
            </a:r>
            <a:endParaRPr>
              <a:latin typeface="Rubik Medium"/>
              <a:ea typeface="Rubik Medium"/>
              <a:cs typeface="Rubik Medium"/>
              <a:sym typeface="Rubik Medium"/>
            </a:endParaRPr>
          </a:p>
          <a:p>
            <a:pPr indent="0" lvl="0" marL="0" rtl="0" algn="l">
              <a:lnSpc>
                <a:spcPct val="100000"/>
              </a:lnSpc>
              <a:spcBef>
                <a:spcPts val="0"/>
              </a:spcBef>
              <a:spcAft>
                <a:spcPts val="0"/>
              </a:spcAft>
              <a:buNone/>
            </a:pPr>
            <a:r>
              <a:t/>
            </a:r>
            <a:endParaRPr/>
          </a:p>
        </p:txBody>
      </p:sp>
      <p:sp>
        <p:nvSpPr>
          <p:cNvPr id="550" name="Google Shape;550;p56"/>
          <p:cNvSpPr txBox="1"/>
          <p:nvPr/>
        </p:nvSpPr>
        <p:spPr>
          <a:xfrm>
            <a:off x="6559375" y="1002750"/>
            <a:ext cx="12843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Comfortable geometry</a:t>
            </a:r>
            <a:endParaRPr sz="900">
              <a:latin typeface="Rubik"/>
              <a:ea typeface="Rubik"/>
              <a:cs typeface="Rubik"/>
              <a:sym typeface="Rubik"/>
            </a:endParaRPr>
          </a:p>
        </p:txBody>
      </p:sp>
      <p:sp>
        <p:nvSpPr>
          <p:cNvPr id="551" name="Google Shape;551;p56"/>
          <p:cNvSpPr txBox="1"/>
          <p:nvPr/>
        </p:nvSpPr>
        <p:spPr>
          <a:xfrm>
            <a:off x="1362575" y="1672175"/>
            <a:ext cx="16038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900">
                <a:latin typeface="Rubik"/>
                <a:ea typeface="Rubik"/>
                <a:cs typeface="Rubik"/>
                <a:sym typeface="Rubik"/>
              </a:rPr>
              <a:t>Option of Open/Semi Step through or closed frame</a:t>
            </a:r>
            <a:endParaRPr sz="900">
              <a:latin typeface="Rubik"/>
              <a:ea typeface="Rubik"/>
              <a:cs typeface="Rubik"/>
              <a:sym typeface="Rubik"/>
            </a:endParaRPr>
          </a:p>
        </p:txBody>
      </p:sp>
      <p:sp>
        <p:nvSpPr>
          <p:cNvPr id="552" name="Google Shape;552;p56"/>
          <p:cNvSpPr txBox="1"/>
          <p:nvPr/>
        </p:nvSpPr>
        <p:spPr>
          <a:xfrm>
            <a:off x="7085075" y="2773150"/>
            <a:ext cx="11448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Integrated,</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removable battery</a:t>
            </a:r>
            <a:endParaRPr sz="900">
              <a:latin typeface="Rubik"/>
              <a:ea typeface="Rubik"/>
              <a:cs typeface="Rubik"/>
              <a:sym typeface="Rubik"/>
            </a:endParaRPr>
          </a:p>
        </p:txBody>
      </p:sp>
      <p:sp>
        <p:nvSpPr>
          <p:cNvPr id="553" name="Google Shape;553;p56"/>
          <p:cNvSpPr txBox="1"/>
          <p:nvPr/>
        </p:nvSpPr>
        <p:spPr>
          <a:xfrm>
            <a:off x="742825" y="3189575"/>
            <a:ext cx="2586300" cy="49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900">
                <a:latin typeface="Rubik"/>
                <a:ea typeface="Rubik"/>
                <a:cs typeface="Rubik"/>
                <a:sym typeface="Rubik"/>
              </a:rPr>
              <a:t>Superstrong</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tubular aluminium</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mudguards</a:t>
            </a:r>
            <a:endParaRPr sz="900">
              <a:latin typeface="Rubik"/>
              <a:ea typeface="Rubik"/>
              <a:cs typeface="Rubik"/>
              <a:sym typeface="Rubik"/>
            </a:endParaRPr>
          </a:p>
        </p:txBody>
      </p:sp>
      <p:sp>
        <p:nvSpPr>
          <p:cNvPr id="554" name="Google Shape;554;p56"/>
          <p:cNvSpPr txBox="1"/>
          <p:nvPr/>
        </p:nvSpPr>
        <p:spPr>
          <a:xfrm>
            <a:off x="6669475" y="1796225"/>
            <a:ext cx="15225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Front Suntour suspension </a:t>
            </a:r>
            <a:endParaRPr sz="900">
              <a:latin typeface="Rubik"/>
              <a:ea typeface="Rubik"/>
              <a:cs typeface="Rubik"/>
              <a:sym typeface="Rubik"/>
            </a:endParaRPr>
          </a:p>
        </p:txBody>
      </p:sp>
      <p:sp>
        <p:nvSpPr>
          <p:cNvPr id="555" name="Google Shape;555;p56"/>
          <p:cNvSpPr txBox="1"/>
          <p:nvPr/>
        </p:nvSpPr>
        <p:spPr>
          <a:xfrm>
            <a:off x="742825" y="4001125"/>
            <a:ext cx="145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Hutchinson Python</a:t>
            </a:r>
            <a:endParaRPr sz="900">
              <a:latin typeface="Rubik"/>
              <a:ea typeface="Rubik"/>
              <a:cs typeface="Rubik"/>
              <a:sym typeface="Rubik"/>
            </a:endParaRPr>
          </a:p>
          <a:p>
            <a:pPr indent="0" lvl="0" marL="0" rtl="0" algn="l">
              <a:spcBef>
                <a:spcPts val="0"/>
              </a:spcBef>
              <a:spcAft>
                <a:spcPts val="0"/>
              </a:spcAft>
              <a:buNone/>
            </a:pPr>
            <a:r>
              <a:rPr lang="en" sz="900">
                <a:latin typeface="Rubik"/>
                <a:ea typeface="Rubik"/>
                <a:cs typeface="Rubik"/>
                <a:sym typeface="Rubik"/>
              </a:rPr>
              <a:t>27.5” tyres</a:t>
            </a:r>
            <a:endParaRPr sz="900">
              <a:latin typeface="Rubik"/>
              <a:ea typeface="Rubik"/>
              <a:cs typeface="Rubik"/>
              <a:sym typeface="Rubik"/>
            </a:endParaRPr>
          </a:p>
        </p:txBody>
      </p:sp>
      <p:sp>
        <p:nvSpPr>
          <p:cNvPr id="556" name="Google Shape;556;p56"/>
          <p:cNvSpPr txBox="1"/>
          <p:nvPr/>
        </p:nvSpPr>
        <p:spPr>
          <a:xfrm>
            <a:off x="742825" y="2500175"/>
            <a:ext cx="1059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Rear rack options</a:t>
            </a:r>
            <a:endParaRPr sz="900">
              <a:latin typeface="Rubik"/>
              <a:ea typeface="Rubik"/>
              <a:cs typeface="Rubik"/>
              <a:sym typeface="Rubik"/>
            </a:endParaRPr>
          </a:p>
        </p:txBody>
      </p:sp>
      <p:cxnSp>
        <p:nvCxnSpPr>
          <p:cNvPr id="557" name="Google Shape;557;p56"/>
          <p:cNvCxnSpPr>
            <a:stCxn id="551" idx="3"/>
          </p:cNvCxnSpPr>
          <p:nvPr/>
        </p:nvCxnSpPr>
        <p:spPr>
          <a:xfrm>
            <a:off x="2966375" y="1810775"/>
            <a:ext cx="898200" cy="729600"/>
          </a:xfrm>
          <a:prstGeom prst="straightConnector1">
            <a:avLst/>
          </a:prstGeom>
          <a:noFill/>
          <a:ln cap="flat" cmpd="sng" w="9525">
            <a:solidFill>
              <a:schemeClr val="accent1"/>
            </a:solidFill>
            <a:prstDash val="solid"/>
            <a:round/>
            <a:headEnd len="med" w="med" type="none"/>
            <a:tailEnd len="med" w="med" type="triangle"/>
          </a:ln>
        </p:spPr>
      </p:cxnSp>
      <p:cxnSp>
        <p:nvCxnSpPr>
          <p:cNvPr id="558" name="Google Shape;558;p56"/>
          <p:cNvCxnSpPr/>
          <p:nvPr/>
        </p:nvCxnSpPr>
        <p:spPr>
          <a:xfrm flipH="1">
            <a:off x="5819750" y="1373950"/>
            <a:ext cx="1048500" cy="224100"/>
          </a:xfrm>
          <a:prstGeom prst="straightConnector1">
            <a:avLst/>
          </a:prstGeom>
          <a:noFill/>
          <a:ln cap="flat" cmpd="sng" w="9525">
            <a:solidFill>
              <a:schemeClr val="accent1"/>
            </a:solidFill>
            <a:prstDash val="solid"/>
            <a:round/>
            <a:headEnd len="med" w="med" type="none"/>
            <a:tailEnd len="med" w="med" type="triangle"/>
          </a:ln>
        </p:spPr>
      </p:cxnSp>
      <p:cxnSp>
        <p:nvCxnSpPr>
          <p:cNvPr id="559" name="Google Shape;559;p56"/>
          <p:cNvCxnSpPr/>
          <p:nvPr/>
        </p:nvCxnSpPr>
        <p:spPr>
          <a:xfrm flipH="1">
            <a:off x="5819850" y="2073600"/>
            <a:ext cx="1243800" cy="226200"/>
          </a:xfrm>
          <a:prstGeom prst="straightConnector1">
            <a:avLst/>
          </a:prstGeom>
          <a:noFill/>
          <a:ln cap="flat" cmpd="sng" w="9525">
            <a:solidFill>
              <a:schemeClr val="accent1"/>
            </a:solidFill>
            <a:prstDash val="solid"/>
            <a:round/>
            <a:headEnd len="med" w="med" type="none"/>
            <a:tailEnd len="med" w="med" type="triangle"/>
          </a:ln>
        </p:spPr>
      </p:cxnSp>
      <p:cxnSp>
        <p:nvCxnSpPr>
          <p:cNvPr id="560" name="Google Shape;560;p56"/>
          <p:cNvCxnSpPr/>
          <p:nvPr/>
        </p:nvCxnSpPr>
        <p:spPr>
          <a:xfrm rot="10800000">
            <a:off x="6702075" y="2811125"/>
            <a:ext cx="796500" cy="44100"/>
          </a:xfrm>
          <a:prstGeom prst="straightConnector1">
            <a:avLst/>
          </a:prstGeom>
          <a:noFill/>
          <a:ln cap="flat" cmpd="sng" w="9525">
            <a:solidFill>
              <a:schemeClr val="accent1"/>
            </a:solidFill>
            <a:prstDash val="solid"/>
            <a:round/>
            <a:headEnd len="med" w="med" type="none"/>
            <a:tailEnd len="med" w="med" type="triangle"/>
          </a:ln>
        </p:spPr>
      </p:cxnSp>
      <p:cxnSp>
        <p:nvCxnSpPr>
          <p:cNvPr id="561" name="Google Shape;561;p56"/>
          <p:cNvCxnSpPr>
            <a:stCxn id="556" idx="3"/>
          </p:cNvCxnSpPr>
          <p:nvPr/>
        </p:nvCxnSpPr>
        <p:spPr>
          <a:xfrm flipH="1" rot="10800000">
            <a:off x="1802725" y="2480375"/>
            <a:ext cx="568200" cy="89100"/>
          </a:xfrm>
          <a:prstGeom prst="straightConnector1">
            <a:avLst/>
          </a:prstGeom>
          <a:noFill/>
          <a:ln cap="flat" cmpd="sng" w="9525">
            <a:solidFill>
              <a:schemeClr val="accent1"/>
            </a:solidFill>
            <a:prstDash val="solid"/>
            <a:round/>
            <a:headEnd len="med" w="med" type="none"/>
            <a:tailEnd len="med" w="med" type="triangle"/>
          </a:ln>
        </p:spPr>
      </p:cxnSp>
      <p:cxnSp>
        <p:nvCxnSpPr>
          <p:cNvPr id="562" name="Google Shape;562;p56"/>
          <p:cNvCxnSpPr/>
          <p:nvPr/>
        </p:nvCxnSpPr>
        <p:spPr>
          <a:xfrm flipH="1" rot="10800000">
            <a:off x="1554775" y="3116125"/>
            <a:ext cx="591000" cy="139800"/>
          </a:xfrm>
          <a:prstGeom prst="straightConnector1">
            <a:avLst/>
          </a:prstGeom>
          <a:noFill/>
          <a:ln cap="flat" cmpd="sng" w="9525">
            <a:solidFill>
              <a:schemeClr val="accent1"/>
            </a:solidFill>
            <a:prstDash val="solid"/>
            <a:round/>
            <a:headEnd len="med" w="med" type="none"/>
            <a:tailEnd len="med" w="med" type="triangle"/>
          </a:ln>
        </p:spPr>
      </p:cxnSp>
      <p:cxnSp>
        <p:nvCxnSpPr>
          <p:cNvPr id="563" name="Google Shape;563;p56"/>
          <p:cNvCxnSpPr/>
          <p:nvPr/>
        </p:nvCxnSpPr>
        <p:spPr>
          <a:xfrm flipH="1" rot="10800000">
            <a:off x="1818475" y="3964600"/>
            <a:ext cx="435000" cy="214200"/>
          </a:xfrm>
          <a:prstGeom prst="straightConnector1">
            <a:avLst/>
          </a:prstGeom>
          <a:noFill/>
          <a:ln cap="flat" cmpd="sng" w="9525">
            <a:solidFill>
              <a:schemeClr val="accent1"/>
            </a:solidFill>
            <a:prstDash val="solid"/>
            <a:round/>
            <a:headEnd len="med" w="med" type="none"/>
            <a:tailEnd len="med" w="med" type="triangle"/>
          </a:ln>
        </p:spPr>
      </p:cxnSp>
      <p:sp>
        <p:nvSpPr>
          <p:cNvPr id="564" name="Google Shape;564;p56"/>
          <p:cNvSpPr txBox="1"/>
          <p:nvPr/>
        </p:nvSpPr>
        <p:spPr>
          <a:xfrm>
            <a:off x="7225763" y="3852688"/>
            <a:ext cx="11754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Multi-terrain riding</a:t>
            </a:r>
            <a:endParaRPr sz="900">
              <a:latin typeface="Rubik"/>
              <a:ea typeface="Rubik"/>
              <a:cs typeface="Rubik"/>
              <a:sym typeface="Rubik"/>
            </a:endParaRPr>
          </a:p>
        </p:txBody>
      </p:sp>
      <p:cxnSp>
        <p:nvCxnSpPr>
          <p:cNvPr id="565" name="Google Shape;565;p56"/>
          <p:cNvCxnSpPr/>
          <p:nvPr/>
        </p:nvCxnSpPr>
        <p:spPr>
          <a:xfrm rot="10800000">
            <a:off x="6792425" y="3753675"/>
            <a:ext cx="832200" cy="160500"/>
          </a:xfrm>
          <a:prstGeom prst="straightConnector1">
            <a:avLst/>
          </a:prstGeom>
          <a:noFill/>
          <a:ln cap="flat" cmpd="sng" w="9525">
            <a:solidFill>
              <a:schemeClr val="accent1"/>
            </a:solidFill>
            <a:prstDash val="solid"/>
            <a:round/>
            <a:headEnd len="med" w="med" type="none"/>
            <a:tailEnd len="med" w="med" type="triangle"/>
          </a:ln>
        </p:spPr>
      </p:cxnSp>
      <p:sp>
        <p:nvSpPr>
          <p:cNvPr id="566" name="Google Shape;566;p56"/>
          <p:cNvSpPr txBox="1"/>
          <p:nvPr/>
        </p:nvSpPr>
        <p:spPr>
          <a:xfrm>
            <a:off x="2733750" y="4550025"/>
            <a:ext cx="30000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900">
                <a:latin typeface="Rubik"/>
                <a:ea typeface="Rubik"/>
                <a:cs typeface="Rubik"/>
                <a:sym typeface="Rubik"/>
              </a:rPr>
              <a:t>Bosch Smart System available on ALL new models except the Samedi 27 Xroad 1 </a:t>
            </a:r>
            <a:endParaRPr/>
          </a:p>
        </p:txBody>
      </p:sp>
      <p:cxnSp>
        <p:nvCxnSpPr>
          <p:cNvPr id="567" name="Google Shape;567;p56"/>
          <p:cNvCxnSpPr/>
          <p:nvPr/>
        </p:nvCxnSpPr>
        <p:spPr>
          <a:xfrm flipH="1" rot="10800000">
            <a:off x="4376050" y="3823900"/>
            <a:ext cx="30000" cy="719100"/>
          </a:xfrm>
          <a:prstGeom prst="straightConnector1">
            <a:avLst/>
          </a:prstGeom>
          <a:noFill/>
          <a:ln cap="flat" cmpd="sng" w="9525">
            <a:solidFill>
              <a:schemeClr val="accent1"/>
            </a:solidFill>
            <a:prstDash val="solid"/>
            <a:round/>
            <a:headEnd len="med" w="med" type="none"/>
            <a:tailEnd len="med" w="med" type="triangl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pic>
        <p:nvPicPr>
          <p:cNvPr descr="Ben talks through the Moustache Samedi 27 Xroad 7 on his morning ride from home to work! &#10;&#10;The Moustache Xroad is the perfect companion for weekend exploring, as it is weekday commuting, comes in either a closed or semi-step through frame and has the highest specification Bosch Performance Line CX motor, a 625Wh battery and the new Nyon display. &#10;&#10;Learn more about the Moustache Samedi 27 Xroad 7 and its availability here: https://www.fullycharged.com/Moustache-Samedi-27-Xroad-7-2021 &#10;&#10;Book a consultation / test-ride here - https://calendly.com/fully-charged-ebikes &#10;&#10;Follow us on Social Media:&#10;&#10;Facebook - https://www.facebook.com/fullycharged... &#10;Instagram - https://www.instagram.com/fullycharge...&#10;Twitter - https://twitter.com/fullychargeduk/&#10;&#10;#MoustacheBikes #Xroad7 #Review" id="572" name="Google Shape;572;p57" title="Moustache Samedi 27 Xroad 7 Review | the Ultimate London Commute">
            <a:hlinkClick r:id="rId3"/>
          </p:cNvPr>
          <p:cNvPicPr preferRelativeResize="0"/>
          <p:nvPr/>
        </p:nvPicPr>
        <p:blipFill>
          <a:blip r:embed="rId4">
            <a:alphaModFix/>
          </a:blip>
          <a:stretch>
            <a:fillRect/>
          </a:stretch>
        </p:blipFill>
        <p:spPr>
          <a:xfrm>
            <a:off x="5860050" y="811013"/>
            <a:ext cx="2745425" cy="2059112"/>
          </a:xfrm>
          <a:prstGeom prst="rect">
            <a:avLst/>
          </a:prstGeom>
          <a:noFill/>
          <a:ln>
            <a:noFill/>
          </a:ln>
        </p:spPr>
      </p:pic>
      <p:sp>
        <p:nvSpPr>
          <p:cNvPr id="573" name="Google Shape;573;p57"/>
          <p:cNvSpPr/>
          <p:nvPr/>
        </p:nvSpPr>
        <p:spPr>
          <a:xfrm>
            <a:off x="-247300" y="-281250"/>
            <a:ext cx="3198300" cy="1248300"/>
          </a:xfrm>
          <a:prstGeom prst="parallelogram">
            <a:avLst>
              <a:gd fmla="val 25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574" name="Google Shape;574;p57"/>
          <p:cNvSpPr txBox="1"/>
          <p:nvPr>
            <p:ph idx="4294967295" type="title"/>
          </p:nvPr>
        </p:nvSpPr>
        <p:spPr>
          <a:xfrm>
            <a:off x="571500" y="261575"/>
            <a:ext cx="7331100" cy="33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i="1" lang="en" sz="1390">
                <a:solidFill>
                  <a:schemeClr val="lt1"/>
                </a:solidFill>
              </a:rPr>
              <a:t>SEE OUR VIDEOS</a:t>
            </a:r>
            <a:endParaRPr i="1" sz="1390">
              <a:solidFill>
                <a:schemeClr val="lt1"/>
              </a:solidFill>
            </a:endParaRPr>
          </a:p>
          <a:p>
            <a:pPr indent="0" lvl="0" marL="0" rtl="0" algn="l">
              <a:spcBef>
                <a:spcPts val="0"/>
              </a:spcBef>
              <a:spcAft>
                <a:spcPts val="0"/>
              </a:spcAft>
              <a:buSzPts val="990"/>
              <a:buNone/>
            </a:pPr>
            <a:r>
              <a:rPr i="1" lang="en" sz="1390">
                <a:solidFill>
                  <a:schemeClr val="lt1"/>
                </a:solidFill>
              </a:rPr>
              <a:t>ON THE </a:t>
            </a:r>
            <a:r>
              <a:rPr i="1" lang="en" sz="1390">
                <a:solidFill>
                  <a:schemeClr val="lt1"/>
                </a:solidFill>
                <a:latin typeface="Rubik Medium"/>
                <a:ea typeface="Rubik Medium"/>
                <a:cs typeface="Rubik Medium"/>
                <a:sym typeface="Rubik Medium"/>
              </a:rPr>
              <a:t>XROAD</a:t>
            </a:r>
            <a:r>
              <a:rPr i="1" lang="en" sz="1390">
                <a:solidFill>
                  <a:schemeClr val="lt1"/>
                </a:solidFill>
              </a:rPr>
              <a:t> SERIES</a:t>
            </a:r>
            <a:endParaRPr i="1" sz="1390">
              <a:solidFill>
                <a:schemeClr val="lt1"/>
              </a:solidFill>
            </a:endParaRPr>
          </a:p>
        </p:txBody>
      </p:sp>
      <p:pic>
        <p:nvPicPr>
          <p:cNvPr descr="Fully Charged founder, Ben, is joined by dear friend and Global PR of Moustache Bikes, Clément Bonneau, for a whistle-stop tour of some of London's best (and French) sights.&#10;&#10;Obviously we're a little bias, but we think there's no better eBike to do it on than the Moustache Samedi 27 Xroad series. Whether it's pootling through Hyde Park, cruising through the city or hitting some pretty gnarly trails, the Xroad really can do it all.&#10;&#10;With some new features for 2023 such as the Bosch Smart System, this could be the strongest all-round package on the market today. Don't just take our word for it though - stop by one of our stores to test ride this range of electric bikes today!&#10;&#10;Ben is riding the Moustache Samedi 27 Xroad FS 6 2023: https://www.fullycharged.com/Moustache-Samedi-27-Xroad-FS-6-2023&#10;Clément is riding the Moustache Xroad 2 Open 2023: https://www.fullycharged.com/Moustache-Samedi-27-Xroad-2-Open-2023&#10;&#10;Book a consultation or test ride at one of our stores: https://calendly.com/fully-charged-ebikes&#10;&#10;--&#10;&#10;Follow us on Social Media:&#10;&#10;Facebook - https://www.facebook.com/fullychargedebikes&#10;Instagram - https://www.instagram.com/fullychargeduk&#10;Twitter - https://twitter.com/fullychargeduk/﻿&#10;﻿&#10;﻿#FullyCharged #MoustacheBikes #eMTB #ebike #electricbike" id="575" name="Google Shape;575;p57" title="The Moustache Xroad could be the most versatile eBike out there... | Fully Charged">
            <a:hlinkClick r:id="rId5"/>
          </p:cNvPr>
          <p:cNvPicPr preferRelativeResize="0"/>
          <p:nvPr/>
        </p:nvPicPr>
        <p:blipFill>
          <a:blip r:embed="rId6">
            <a:alphaModFix/>
          </a:blip>
          <a:stretch>
            <a:fillRect/>
          </a:stretch>
        </p:blipFill>
        <p:spPr>
          <a:xfrm>
            <a:off x="528700" y="1319800"/>
            <a:ext cx="4966025" cy="2793400"/>
          </a:xfrm>
          <a:prstGeom prst="rect">
            <a:avLst/>
          </a:prstGeom>
          <a:noFill/>
          <a:ln>
            <a:noFill/>
          </a:ln>
        </p:spPr>
      </p:pic>
      <p:pic>
        <p:nvPicPr>
          <p:cNvPr descr="Henry is joined by eMTB Pro and Moustache Brand Ambassador, Alexia Desile, for a comparison video on the Moustache Samedi 27 Xroad Series. You can catch Alexia's channel here: https://www.youtube.com/c/alexiadesile and her Instagram: https://www.instagram.com/alexia.desile/&#10;&#10;The Moustache Xroad is the perfect companion for weekend exploring, as it is weekday commuting. Here we review the Xroad 1, Xroad 3 and Xroad 7 FS. We do carry stock of other Xroad models, so if you would like to learn more, as well as finding out the status of all models please visit:&#10; https://www.fullycharged.com/e-bikes/bike-brand/Moustache&amp;filter=143&#10;&#10;Book a consultation / test-ride here - https://calendly.com/fully-charged-ebikes &#10;&#10;Follow us on Social Media:&#10;&#10;Facebook - https://www.facebook.com/fullycharged... &#10;Instagram - https://www.instagram.com/fullycharge...&#10;Twitter - https://twitter.com/fullychargeduk/&#10;&#10;#MoustacheBikes #XroadSeries #BoscheBikeSystems" id="576" name="Google Shape;576;p57" title="MOUSTACHE SAMEDI 27 XROAD Series reviewed by Electric Mountain Bike Pro Alexia Desile">
            <a:hlinkClick r:id="rId7"/>
          </p:cNvPr>
          <p:cNvPicPr preferRelativeResize="0"/>
          <p:nvPr/>
        </p:nvPicPr>
        <p:blipFill>
          <a:blip r:embed="rId8">
            <a:alphaModFix/>
          </a:blip>
          <a:stretch>
            <a:fillRect/>
          </a:stretch>
        </p:blipFill>
        <p:spPr>
          <a:xfrm>
            <a:off x="5860050" y="2973223"/>
            <a:ext cx="2745425" cy="1544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2"/>
                                        </p:tgtEl>
                                        <p:attrNameLst>
                                          <p:attrName>style.visibility</p:attrName>
                                        </p:attrNameLst>
                                      </p:cBhvr>
                                      <p:to>
                                        <p:strVal val="visible"/>
                                      </p:to>
                                    </p:set>
                                    <p:animEffect filter="fade" transition="in">
                                      <p:cBhvr>
                                        <p:cTn dur="1000"/>
                                        <p:tgtEl>
                                          <p:spTgt spid="5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pic>
        <p:nvPicPr>
          <p:cNvPr id="581" name="Google Shape;581;p58"/>
          <p:cNvPicPr preferRelativeResize="0"/>
          <p:nvPr/>
        </p:nvPicPr>
        <p:blipFill rotWithShape="1">
          <a:blip r:embed="rId3">
            <a:alphaModFix/>
          </a:blip>
          <a:srcRect b="29" l="0" r="0" t="19"/>
          <a:stretch/>
        </p:blipFill>
        <p:spPr>
          <a:xfrm>
            <a:off x="-4200" y="-2106062"/>
            <a:ext cx="9152399" cy="6097124"/>
          </a:xfrm>
          <a:prstGeom prst="rect">
            <a:avLst/>
          </a:prstGeom>
          <a:noFill/>
          <a:ln>
            <a:noFill/>
          </a:ln>
        </p:spPr>
      </p:pic>
      <p:sp>
        <p:nvSpPr>
          <p:cNvPr id="582" name="Google Shape;582;p58"/>
          <p:cNvSpPr txBox="1"/>
          <p:nvPr>
            <p:ph type="title"/>
          </p:nvPr>
        </p:nvSpPr>
        <p:spPr>
          <a:xfrm>
            <a:off x="509475" y="614250"/>
            <a:ext cx="7927200" cy="572700"/>
          </a:xfrm>
          <a:prstGeom prst="rect">
            <a:avLst/>
          </a:prstGeom>
        </p:spPr>
        <p:txBody>
          <a:bodyPr anchorCtr="0" anchor="t" bIns="0" lIns="0" spcFirstLastPara="1" rIns="0" wrap="square" tIns="0">
            <a:noAutofit/>
          </a:bodyPr>
          <a:lstStyle/>
          <a:p>
            <a:pPr indent="0" lvl="0" marL="0" rtl="0" algn="l">
              <a:spcBef>
                <a:spcPts val="0"/>
              </a:spcBef>
              <a:spcAft>
                <a:spcPts val="0"/>
              </a:spcAft>
              <a:buSzPts val="990"/>
              <a:buNone/>
            </a:pPr>
            <a:r>
              <a:rPr lang="en" sz="2600">
                <a:solidFill>
                  <a:schemeClr val="lt1"/>
                </a:solidFill>
                <a:latin typeface="Rubik Medium"/>
                <a:ea typeface="Rubik Medium"/>
                <a:cs typeface="Rubik Medium"/>
                <a:sym typeface="Rubik Medium"/>
              </a:rPr>
              <a:t>SAMEDI 27 XROAD</a:t>
            </a:r>
            <a:endParaRPr sz="2600">
              <a:solidFill>
                <a:schemeClr val="lt1"/>
              </a:solidFill>
              <a:latin typeface="Rubik Medium"/>
              <a:ea typeface="Rubik Medium"/>
              <a:cs typeface="Rubik Medium"/>
              <a:sym typeface="Rubik Medium"/>
            </a:endParaRPr>
          </a:p>
          <a:p>
            <a:pPr indent="0" lvl="0" marL="0" rtl="0" algn="l">
              <a:spcBef>
                <a:spcPts val="0"/>
              </a:spcBef>
              <a:spcAft>
                <a:spcPts val="0"/>
              </a:spcAft>
              <a:buSzPts val="990"/>
              <a:buNone/>
            </a:pPr>
            <a:r>
              <a:rPr b="1" lang="en" sz="2600">
                <a:solidFill>
                  <a:schemeClr val="lt1"/>
                </a:solidFill>
              </a:rPr>
              <a:t>PRODUCT PAGE </a:t>
            </a:r>
            <a:br>
              <a:rPr b="1" lang="en" sz="2600">
                <a:solidFill>
                  <a:schemeClr val="lt1"/>
                </a:solidFill>
              </a:rPr>
            </a:br>
            <a:r>
              <a:rPr b="1" lang="en" sz="2600">
                <a:solidFill>
                  <a:schemeClr val="lt1"/>
                </a:solidFill>
              </a:rPr>
              <a:t>FULLY CHARGED’s BEST SELLER</a:t>
            </a:r>
            <a:endParaRPr b="1" sz="2600">
              <a:solidFill>
                <a:schemeClr val="lt1"/>
              </a:solidFill>
            </a:endParaRPr>
          </a:p>
        </p:txBody>
      </p:sp>
      <p:sp>
        <p:nvSpPr>
          <p:cNvPr id="583" name="Google Shape;583;p58"/>
          <p:cNvSpPr txBox="1"/>
          <p:nvPr>
            <p:ph idx="1" type="body"/>
          </p:nvPr>
        </p:nvSpPr>
        <p:spPr>
          <a:xfrm>
            <a:off x="-12137" y="1785625"/>
            <a:ext cx="3256500" cy="3318600"/>
          </a:xfrm>
          <a:prstGeom prst="rect">
            <a:avLst/>
          </a:prstGeom>
          <a:solidFill>
            <a:schemeClr val="lt1"/>
          </a:solidFill>
        </p:spPr>
        <p:txBody>
          <a:bodyPr anchorCtr="0" anchor="t" bIns="182875" lIns="274300" spcFirstLastPara="1" rIns="274300" wrap="square" tIns="182875">
            <a:noAutofit/>
          </a:bodyPr>
          <a:lstStyle/>
          <a:p>
            <a:pPr indent="0" lvl="0" marL="0" rtl="0" algn="l">
              <a:lnSpc>
                <a:spcPct val="115000"/>
              </a:lnSpc>
              <a:spcBef>
                <a:spcPts val="0"/>
              </a:spcBef>
              <a:spcAft>
                <a:spcPts val="0"/>
              </a:spcAft>
              <a:buNone/>
            </a:pPr>
            <a:r>
              <a:rPr i="1" lang="en" sz="1000">
                <a:latin typeface="Rubik Medium"/>
                <a:ea typeface="Rubik Medium"/>
                <a:cs typeface="Rubik Medium"/>
                <a:sym typeface="Rubik Medium"/>
              </a:rPr>
              <a:t>SAMEDI 27 XROAD 1</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800"/>
          </a:p>
          <a:p>
            <a:pPr indent="-279400" lvl="0" marL="457200" rtl="0" algn="l">
              <a:lnSpc>
                <a:spcPct val="115000"/>
              </a:lnSpc>
              <a:spcBef>
                <a:spcPts val="0"/>
              </a:spcBef>
              <a:spcAft>
                <a:spcPts val="0"/>
              </a:spcAft>
              <a:buClr>
                <a:schemeClr val="accent1"/>
              </a:buClr>
              <a:buSzPts val="800"/>
              <a:buChar char="●"/>
            </a:pPr>
            <a:r>
              <a:rPr lang="en" sz="800"/>
              <a:t>Bosch Active Line Plus motor</a:t>
            </a:r>
            <a:endParaRPr sz="800"/>
          </a:p>
          <a:p>
            <a:pPr indent="-279400" lvl="0" marL="457200" rtl="0" algn="l">
              <a:lnSpc>
                <a:spcPct val="115000"/>
              </a:lnSpc>
              <a:spcBef>
                <a:spcPts val="0"/>
              </a:spcBef>
              <a:spcAft>
                <a:spcPts val="0"/>
              </a:spcAft>
              <a:buClr>
                <a:schemeClr val="accent1"/>
              </a:buClr>
              <a:buSzPts val="800"/>
              <a:buChar char="●"/>
            </a:pPr>
            <a:r>
              <a:rPr lang="en" sz="800"/>
              <a:t>400Wh PowerTube battery</a:t>
            </a:r>
            <a:endParaRPr sz="800"/>
          </a:p>
          <a:p>
            <a:pPr indent="-279400" lvl="0" marL="457200" rtl="0" algn="l">
              <a:lnSpc>
                <a:spcPct val="115000"/>
              </a:lnSpc>
              <a:spcBef>
                <a:spcPts val="0"/>
              </a:spcBef>
              <a:spcAft>
                <a:spcPts val="0"/>
              </a:spcAft>
              <a:buClr>
                <a:schemeClr val="accent1"/>
              </a:buClr>
              <a:buSzPts val="800"/>
              <a:buChar char="●"/>
            </a:pPr>
            <a:r>
              <a:rPr lang="en" sz="800"/>
              <a:t>Shimano 9 speed derailleur gearing system</a:t>
            </a:r>
            <a:endParaRPr sz="800"/>
          </a:p>
          <a:p>
            <a:pPr indent="45720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lang="en" sz="800"/>
              <a:t>To view the product page on the Xroad 1 Open click </a:t>
            </a:r>
            <a:r>
              <a:rPr lang="en" sz="800" u="sng">
                <a:solidFill>
                  <a:schemeClr val="hlink"/>
                </a:solidFill>
                <a:hlinkClick r:id="rId4"/>
              </a:rPr>
              <a:t>here</a:t>
            </a:r>
            <a:endParaRPr sz="800"/>
          </a:p>
          <a:p>
            <a:pPr indent="0" lvl="0" marL="0" rtl="0" algn="l">
              <a:lnSpc>
                <a:spcPct val="115000"/>
              </a:lnSpc>
              <a:spcBef>
                <a:spcPts val="0"/>
              </a:spcBef>
              <a:spcAft>
                <a:spcPts val="0"/>
              </a:spcAft>
              <a:buNone/>
            </a:pPr>
            <a:r>
              <a:rPr lang="en" sz="800"/>
              <a:t>To view the product page on the Xroad 1 click </a:t>
            </a:r>
            <a:r>
              <a:rPr lang="en" sz="800" u="sng">
                <a:solidFill>
                  <a:schemeClr val="hlink"/>
                </a:solidFill>
                <a:hlinkClick r:id="rId5"/>
              </a:rPr>
              <a:t>here</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lang="en" sz="800" u="sng">
                <a:solidFill>
                  <a:schemeClr val="hlink"/>
                </a:solidFill>
                <a:hlinkClick r:id="rId6"/>
              </a:rPr>
              <a:t>Ben’s video on the Samedi 27 Xroad 1</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i="1" lang="en" sz="1000">
                <a:latin typeface="Rubik Medium"/>
                <a:ea typeface="Rubik Medium"/>
                <a:cs typeface="Rubik Medium"/>
                <a:sym typeface="Rubik Medium"/>
              </a:rPr>
              <a:t>SAMEDI 27 XROAD 2</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1000">
              <a:latin typeface="Rubik Medium"/>
              <a:ea typeface="Rubik Medium"/>
              <a:cs typeface="Rubik Medium"/>
              <a:sym typeface="Rubik Medium"/>
            </a:endParaRPr>
          </a:p>
          <a:p>
            <a:pPr indent="-279400" lvl="0" marL="457200" rtl="0" algn="l">
              <a:lnSpc>
                <a:spcPct val="115000"/>
              </a:lnSpc>
              <a:spcBef>
                <a:spcPts val="0"/>
              </a:spcBef>
              <a:spcAft>
                <a:spcPts val="0"/>
              </a:spcAft>
              <a:buClr>
                <a:schemeClr val="accent1"/>
              </a:buClr>
              <a:buSzPts val="800"/>
              <a:buFont typeface="Rubik"/>
              <a:buChar char="●"/>
            </a:pPr>
            <a:r>
              <a:rPr b="1" lang="en" sz="800">
                <a:latin typeface="Rubik"/>
                <a:ea typeface="Rubik"/>
                <a:cs typeface="Rubik"/>
                <a:sym typeface="Rubik"/>
              </a:rPr>
              <a:t>Bosch Smart System</a:t>
            </a:r>
            <a:endParaRPr b="1" sz="800">
              <a:latin typeface="Rubik"/>
              <a:ea typeface="Rubik"/>
              <a:cs typeface="Rubik"/>
              <a:sym typeface="Rubik"/>
            </a:endParaRPr>
          </a:p>
          <a:p>
            <a:pPr indent="-279400" lvl="0" marL="457200" rtl="0" algn="l">
              <a:lnSpc>
                <a:spcPct val="115000"/>
              </a:lnSpc>
              <a:spcBef>
                <a:spcPts val="0"/>
              </a:spcBef>
              <a:spcAft>
                <a:spcPts val="0"/>
              </a:spcAft>
              <a:buClr>
                <a:schemeClr val="accent1"/>
              </a:buClr>
              <a:buSzPts val="800"/>
              <a:buChar char="●"/>
            </a:pPr>
            <a:r>
              <a:rPr lang="en" sz="800"/>
              <a:t>Performance Line motor</a:t>
            </a:r>
            <a:endParaRPr sz="800"/>
          </a:p>
          <a:p>
            <a:pPr indent="-279400" lvl="0" marL="457200" rtl="0" algn="l">
              <a:lnSpc>
                <a:spcPct val="115000"/>
              </a:lnSpc>
              <a:spcBef>
                <a:spcPts val="0"/>
              </a:spcBef>
              <a:spcAft>
                <a:spcPts val="0"/>
              </a:spcAft>
              <a:buClr>
                <a:schemeClr val="accent1"/>
              </a:buClr>
              <a:buSzPts val="800"/>
              <a:buChar char="●"/>
            </a:pPr>
            <a:r>
              <a:rPr lang="en" sz="800"/>
              <a:t>500Wh PowerTube battery </a:t>
            </a:r>
            <a:endParaRPr sz="800"/>
          </a:p>
          <a:p>
            <a:pPr indent="-279400" lvl="0" marL="457200" rtl="0" algn="l">
              <a:lnSpc>
                <a:spcPct val="115000"/>
              </a:lnSpc>
              <a:spcBef>
                <a:spcPts val="0"/>
              </a:spcBef>
              <a:spcAft>
                <a:spcPts val="0"/>
              </a:spcAft>
              <a:buClr>
                <a:schemeClr val="accent1"/>
              </a:buClr>
              <a:buSzPts val="800"/>
              <a:buChar char="●"/>
            </a:pPr>
            <a:r>
              <a:rPr lang="en" sz="800"/>
              <a:t>Shimano Deore 9 speed gearing system</a:t>
            </a:r>
            <a:endParaRPr sz="800"/>
          </a:p>
          <a:p>
            <a:pPr indent="0" lvl="0" marL="45720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lang="en" sz="800"/>
              <a:t>To view the product page on the Xroad 2 Open click </a:t>
            </a:r>
            <a:r>
              <a:rPr lang="en" sz="800" u="sng">
                <a:solidFill>
                  <a:schemeClr val="hlink"/>
                </a:solidFill>
                <a:hlinkClick r:id="rId7"/>
              </a:rPr>
              <a:t>here.</a:t>
            </a:r>
            <a:br>
              <a:rPr lang="en" sz="800"/>
            </a:br>
            <a:r>
              <a:rPr lang="en" sz="800"/>
              <a:t>To view the product page on the Xroad 2 click </a:t>
            </a:r>
            <a:r>
              <a:rPr lang="en" sz="800" u="sng">
                <a:solidFill>
                  <a:schemeClr val="hlink"/>
                </a:solidFill>
                <a:hlinkClick r:id="rId8"/>
              </a:rPr>
              <a:t>here</a:t>
            </a:r>
            <a:r>
              <a:rPr lang="en" sz="800"/>
              <a:t>.</a:t>
            </a:r>
            <a:endParaRPr sz="800"/>
          </a:p>
        </p:txBody>
      </p:sp>
      <p:sp>
        <p:nvSpPr>
          <p:cNvPr id="584" name="Google Shape;584;p58"/>
          <p:cNvSpPr txBox="1"/>
          <p:nvPr>
            <p:ph idx="1" type="body"/>
          </p:nvPr>
        </p:nvSpPr>
        <p:spPr>
          <a:xfrm>
            <a:off x="3209038" y="1785625"/>
            <a:ext cx="2943900" cy="3318600"/>
          </a:xfrm>
          <a:prstGeom prst="rect">
            <a:avLst/>
          </a:prstGeom>
          <a:solidFill>
            <a:schemeClr val="lt1"/>
          </a:solidFill>
        </p:spPr>
        <p:txBody>
          <a:bodyPr anchorCtr="0" anchor="t" bIns="182875" lIns="274300" spcFirstLastPara="1" rIns="274300" wrap="square" tIns="182875">
            <a:noAutofit/>
          </a:bodyPr>
          <a:lstStyle/>
          <a:p>
            <a:pPr indent="0" lvl="0" marL="0" rtl="0" algn="l">
              <a:lnSpc>
                <a:spcPct val="115000"/>
              </a:lnSpc>
              <a:spcBef>
                <a:spcPts val="0"/>
              </a:spcBef>
              <a:spcAft>
                <a:spcPts val="0"/>
              </a:spcAft>
              <a:buNone/>
            </a:pPr>
            <a:r>
              <a:rPr i="1" lang="en" sz="1000">
                <a:latin typeface="Rubik Medium"/>
                <a:ea typeface="Rubik Medium"/>
                <a:cs typeface="Rubik Medium"/>
                <a:sym typeface="Rubik Medium"/>
              </a:rPr>
              <a:t>SAMEDI 27 XROAD 3</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800"/>
          </a:p>
          <a:p>
            <a:pPr indent="-279400" lvl="0" marL="457200" rtl="0" algn="l">
              <a:lnSpc>
                <a:spcPct val="115000"/>
              </a:lnSpc>
              <a:spcBef>
                <a:spcPts val="0"/>
              </a:spcBef>
              <a:spcAft>
                <a:spcPts val="0"/>
              </a:spcAft>
              <a:buClr>
                <a:schemeClr val="accent1"/>
              </a:buClr>
              <a:buSzPts val="800"/>
              <a:buChar char="●"/>
            </a:pPr>
            <a:r>
              <a:rPr b="1" lang="en" sz="800">
                <a:latin typeface="Rubik"/>
                <a:ea typeface="Rubik"/>
                <a:cs typeface="Rubik"/>
                <a:sym typeface="Rubik"/>
              </a:rPr>
              <a:t>Bosch Smart System</a:t>
            </a:r>
            <a:br>
              <a:rPr lang="en" sz="800"/>
            </a:br>
            <a:r>
              <a:rPr lang="en" sz="800"/>
              <a:t>Bosch Performance Line motor</a:t>
            </a:r>
            <a:endParaRPr sz="800"/>
          </a:p>
          <a:p>
            <a:pPr indent="-279400" lvl="0" marL="457200" rtl="0" algn="l">
              <a:lnSpc>
                <a:spcPct val="115000"/>
              </a:lnSpc>
              <a:spcBef>
                <a:spcPts val="0"/>
              </a:spcBef>
              <a:spcAft>
                <a:spcPts val="0"/>
              </a:spcAft>
              <a:buClr>
                <a:schemeClr val="accent1"/>
              </a:buClr>
              <a:buSzPts val="800"/>
              <a:buChar char="●"/>
            </a:pPr>
            <a:r>
              <a:rPr lang="en" sz="800"/>
              <a:t>625Wh PowerTube battery </a:t>
            </a:r>
            <a:endParaRPr sz="800"/>
          </a:p>
          <a:p>
            <a:pPr indent="-279400" lvl="0" marL="457200" rtl="0" algn="l">
              <a:lnSpc>
                <a:spcPct val="115000"/>
              </a:lnSpc>
              <a:spcBef>
                <a:spcPts val="0"/>
              </a:spcBef>
              <a:spcAft>
                <a:spcPts val="0"/>
              </a:spcAft>
              <a:buClr>
                <a:schemeClr val="accent1"/>
              </a:buClr>
              <a:buSzPts val="800"/>
              <a:buChar char="●"/>
            </a:pPr>
            <a:r>
              <a:rPr lang="en" sz="800"/>
              <a:t>Shimano Deore 10 speed gearing system</a:t>
            </a:r>
            <a:endParaRPr sz="800"/>
          </a:p>
          <a:p>
            <a:pPr indent="45720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lang="en" sz="800"/>
              <a:t>To view the Xroad 3 Open click </a:t>
            </a:r>
            <a:r>
              <a:rPr lang="en" sz="800" u="sng">
                <a:solidFill>
                  <a:schemeClr val="hlink"/>
                </a:solidFill>
                <a:hlinkClick r:id="rId9"/>
              </a:rPr>
              <a:t>here.</a:t>
            </a:r>
            <a:endParaRPr sz="800"/>
          </a:p>
          <a:p>
            <a:pPr indent="0" lvl="0" marL="0" rtl="0" algn="l">
              <a:lnSpc>
                <a:spcPct val="115000"/>
              </a:lnSpc>
              <a:spcBef>
                <a:spcPts val="0"/>
              </a:spcBef>
              <a:spcAft>
                <a:spcPts val="0"/>
              </a:spcAft>
              <a:buNone/>
            </a:pPr>
            <a:r>
              <a:rPr lang="en" sz="800"/>
              <a:t>To view the Xroad 3 Closed click </a:t>
            </a:r>
            <a:r>
              <a:rPr lang="en" sz="800" u="sng">
                <a:solidFill>
                  <a:schemeClr val="hlink"/>
                </a:solidFill>
                <a:hlinkClick r:id="rId10"/>
              </a:rPr>
              <a:t>here</a:t>
            </a:r>
            <a:r>
              <a:rPr lang="en" sz="800"/>
              <a:t>.</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b="1" i="1" lang="en" sz="1000">
                <a:latin typeface="Rubik"/>
                <a:ea typeface="Rubik"/>
                <a:cs typeface="Rubik"/>
                <a:sym typeface="Rubik"/>
              </a:rPr>
              <a:t>SAMEDI 27 XROAD 6</a:t>
            </a:r>
            <a:endParaRPr b="1" i="1" sz="1000">
              <a:latin typeface="Rubik"/>
              <a:ea typeface="Rubik"/>
              <a:cs typeface="Rubik"/>
              <a:sym typeface="Rubik"/>
            </a:endParaRPr>
          </a:p>
          <a:p>
            <a:pPr indent="0" lvl="0" marL="0" rtl="0" algn="l">
              <a:lnSpc>
                <a:spcPct val="115000"/>
              </a:lnSpc>
              <a:spcBef>
                <a:spcPts val="0"/>
              </a:spcBef>
              <a:spcAft>
                <a:spcPts val="0"/>
              </a:spcAft>
              <a:buNone/>
            </a:pPr>
            <a:r>
              <a:t/>
            </a:r>
            <a:endParaRPr sz="1000">
              <a:latin typeface="Rubik Medium"/>
              <a:ea typeface="Rubik Medium"/>
              <a:cs typeface="Rubik Medium"/>
              <a:sym typeface="Rubik Medium"/>
            </a:endParaRPr>
          </a:p>
          <a:p>
            <a:pPr indent="-279400" lvl="0" marL="457200" rtl="0" algn="l">
              <a:lnSpc>
                <a:spcPct val="115000"/>
              </a:lnSpc>
              <a:spcBef>
                <a:spcPts val="0"/>
              </a:spcBef>
              <a:spcAft>
                <a:spcPts val="0"/>
              </a:spcAft>
              <a:buClr>
                <a:schemeClr val="accent1"/>
              </a:buClr>
              <a:buSzPts val="800"/>
              <a:buChar char="●"/>
            </a:pPr>
            <a:r>
              <a:rPr b="1" lang="en" sz="800">
                <a:latin typeface="Rubik"/>
                <a:ea typeface="Rubik"/>
                <a:cs typeface="Rubik"/>
                <a:sym typeface="Rubik"/>
              </a:rPr>
              <a:t>Bosch Smart System</a:t>
            </a:r>
            <a:br>
              <a:rPr lang="en" sz="800"/>
            </a:br>
            <a:r>
              <a:rPr lang="en" sz="800"/>
              <a:t>Bosch Performance Line CX Motor </a:t>
            </a:r>
            <a:endParaRPr sz="800"/>
          </a:p>
          <a:p>
            <a:pPr indent="-279400" lvl="0" marL="457200" rtl="0" algn="l">
              <a:lnSpc>
                <a:spcPct val="115000"/>
              </a:lnSpc>
              <a:spcBef>
                <a:spcPts val="0"/>
              </a:spcBef>
              <a:spcAft>
                <a:spcPts val="0"/>
              </a:spcAft>
              <a:buClr>
                <a:schemeClr val="accent1"/>
              </a:buClr>
              <a:buSzPts val="800"/>
              <a:buChar char="●"/>
            </a:pPr>
            <a:r>
              <a:rPr lang="en" sz="800"/>
              <a:t>625Wh PowerTube battery </a:t>
            </a:r>
            <a:endParaRPr sz="800"/>
          </a:p>
          <a:p>
            <a:pPr indent="-279400" lvl="0" marL="457200" rtl="0" algn="l">
              <a:lnSpc>
                <a:spcPct val="115000"/>
              </a:lnSpc>
              <a:spcBef>
                <a:spcPts val="0"/>
              </a:spcBef>
              <a:spcAft>
                <a:spcPts val="0"/>
              </a:spcAft>
              <a:buClr>
                <a:schemeClr val="accent1"/>
              </a:buClr>
              <a:buSzPts val="800"/>
              <a:buChar char="●"/>
            </a:pPr>
            <a:r>
              <a:rPr lang="en" sz="800"/>
              <a:t>Shimano Deore 11 speed gearing system</a:t>
            </a:r>
            <a:endParaRPr sz="800"/>
          </a:p>
          <a:p>
            <a:pPr indent="0" lvl="0" marL="45720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lang="en" sz="800"/>
              <a:t>To view the Xroad 6 click </a:t>
            </a:r>
            <a:r>
              <a:rPr lang="en" sz="800" u="sng">
                <a:solidFill>
                  <a:schemeClr val="hlink"/>
                </a:solidFill>
                <a:hlinkClick r:id="rId11"/>
              </a:rPr>
              <a:t>here</a:t>
            </a:r>
            <a:r>
              <a:rPr lang="en" sz="800"/>
              <a:t>.</a:t>
            </a:r>
            <a:endParaRPr sz="800"/>
          </a:p>
          <a:p>
            <a:pPr indent="0" lvl="0" marL="0" rtl="0" algn="l">
              <a:lnSpc>
                <a:spcPct val="115000"/>
              </a:lnSpc>
              <a:spcBef>
                <a:spcPts val="0"/>
              </a:spcBef>
              <a:spcAft>
                <a:spcPts val="0"/>
              </a:spcAft>
              <a:buNone/>
            </a:pPr>
            <a:r>
              <a:rPr lang="en" sz="800"/>
              <a:t>To view the Xroad 6 Open click </a:t>
            </a:r>
            <a:r>
              <a:rPr lang="en" sz="800" u="sng">
                <a:solidFill>
                  <a:schemeClr val="hlink"/>
                </a:solidFill>
                <a:hlinkClick r:id="rId12"/>
              </a:rPr>
              <a:t>here</a:t>
            </a:r>
            <a:r>
              <a:rPr lang="en" sz="800"/>
              <a:t>.</a:t>
            </a:r>
            <a:endParaRPr i="1" sz="800">
              <a:latin typeface="Rubik"/>
              <a:ea typeface="Rubik"/>
              <a:cs typeface="Rubik"/>
              <a:sym typeface="Rubik"/>
            </a:endParaRPr>
          </a:p>
        </p:txBody>
      </p:sp>
      <p:sp>
        <p:nvSpPr>
          <p:cNvPr id="585" name="Google Shape;585;p58"/>
          <p:cNvSpPr txBox="1"/>
          <p:nvPr>
            <p:ph idx="1" type="body"/>
          </p:nvPr>
        </p:nvSpPr>
        <p:spPr>
          <a:xfrm>
            <a:off x="6110538" y="1785625"/>
            <a:ext cx="3045600" cy="3318600"/>
          </a:xfrm>
          <a:prstGeom prst="rect">
            <a:avLst/>
          </a:prstGeom>
          <a:solidFill>
            <a:schemeClr val="lt1"/>
          </a:solidFill>
        </p:spPr>
        <p:txBody>
          <a:bodyPr anchorCtr="0" anchor="t" bIns="182875" lIns="274300" spcFirstLastPara="1" rIns="274300" wrap="square" tIns="182875">
            <a:noAutofit/>
          </a:bodyPr>
          <a:lstStyle/>
          <a:p>
            <a:pPr indent="0" lvl="0" marL="0" rtl="0" algn="l">
              <a:lnSpc>
                <a:spcPct val="115000"/>
              </a:lnSpc>
              <a:spcBef>
                <a:spcPts val="0"/>
              </a:spcBef>
              <a:spcAft>
                <a:spcPts val="0"/>
              </a:spcAft>
              <a:buNone/>
            </a:pPr>
            <a:r>
              <a:rPr b="1" i="1" lang="en" sz="1000">
                <a:latin typeface="Rubik"/>
                <a:ea typeface="Rubik"/>
                <a:cs typeface="Rubik"/>
                <a:sym typeface="Rubik"/>
              </a:rPr>
              <a:t>SAMEDI 27 XROAD 6 FS </a:t>
            </a:r>
            <a:endParaRPr b="1" i="1" sz="1000">
              <a:latin typeface="Rubik"/>
              <a:ea typeface="Rubik"/>
              <a:cs typeface="Rubik"/>
              <a:sym typeface="Rubik"/>
            </a:endParaRPr>
          </a:p>
          <a:p>
            <a:pPr indent="0" lvl="0" marL="0" rtl="0" algn="l">
              <a:lnSpc>
                <a:spcPct val="115000"/>
              </a:lnSpc>
              <a:spcBef>
                <a:spcPts val="0"/>
              </a:spcBef>
              <a:spcAft>
                <a:spcPts val="0"/>
              </a:spcAft>
              <a:buNone/>
            </a:pPr>
            <a:r>
              <a:t/>
            </a:r>
            <a:endParaRPr sz="800"/>
          </a:p>
          <a:p>
            <a:pPr indent="-279400" lvl="0" marL="457200" rtl="0" algn="l">
              <a:lnSpc>
                <a:spcPct val="115000"/>
              </a:lnSpc>
              <a:spcBef>
                <a:spcPts val="0"/>
              </a:spcBef>
              <a:spcAft>
                <a:spcPts val="0"/>
              </a:spcAft>
              <a:buClr>
                <a:schemeClr val="accent1"/>
              </a:buClr>
              <a:buSzPts val="800"/>
              <a:buFont typeface="Rubik"/>
              <a:buChar char="●"/>
            </a:pPr>
            <a:r>
              <a:rPr b="1" lang="en" sz="800">
                <a:latin typeface="Rubik"/>
                <a:ea typeface="Rubik"/>
                <a:cs typeface="Rubik"/>
                <a:sym typeface="Rubik"/>
              </a:rPr>
              <a:t>Bosch Smart System</a:t>
            </a:r>
            <a:endParaRPr b="1" sz="800">
              <a:latin typeface="Rubik"/>
              <a:ea typeface="Rubik"/>
              <a:cs typeface="Rubik"/>
              <a:sym typeface="Rubik"/>
            </a:endParaRPr>
          </a:p>
          <a:p>
            <a:pPr indent="-279400" lvl="0" marL="457200" rtl="0" algn="l">
              <a:lnSpc>
                <a:spcPct val="115000"/>
              </a:lnSpc>
              <a:spcBef>
                <a:spcPts val="0"/>
              </a:spcBef>
              <a:spcAft>
                <a:spcPts val="0"/>
              </a:spcAft>
              <a:buClr>
                <a:schemeClr val="accent1"/>
              </a:buClr>
              <a:buSzPts val="800"/>
              <a:buChar char="●"/>
            </a:pPr>
            <a:r>
              <a:rPr lang="en" sz="800"/>
              <a:t>Bosch Performance Line CX Motor </a:t>
            </a:r>
            <a:endParaRPr sz="800"/>
          </a:p>
          <a:p>
            <a:pPr indent="-279400" lvl="0" marL="457200" rtl="0" algn="l">
              <a:lnSpc>
                <a:spcPct val="115000"/>
              </a:lnSpc>
              <a:spcBef>
                <a:spcPts val="0"/>
              </a:spcBef>
              <a:spcAft>
                <a:spcPts val="0"/>
              </a:spcAft>
              <a:buClr>
                <a:schemeClr val="accent1"/>
              </a:buClr>
              <a:buSzPts val="800"/>
              <a:buChar char="●"/>
            </a:pPr>
            <a:r>
              <a:rPr lang="en" sz="800"/>
              <a:t>625Wh PowerTube battery </a:t>
            </a:r>
            <a:endParaRPr sz="800"/>
          </a:p>
          <a:p>
            <a:pPr indent="-279400" lvl="0" marL="457200" rtl="0" algn="l">
              <a:lnSpc>
                <a:spcPct val="115000"/>
              </a:lnSpc>
              <a:spcBef>
                <a:spcPts val="0"/>
              </a:spcBef>
              <a:spcAft>
                <a:spcPts val="0"/>
              </a:spcAft>
              <a:buClr>
                <a:schemeClr val="accent1"/>
              </a:buClr>
              <a:buSzPts val="800"/>
              <a:buChar char="●"/>
            </a:pPr>
            <a:r>
              <a:rPr lang="en" sz="800"/>
              <a:t>Full suspension </a:t>
            </a:r>
            <a:endParaRPr sz="800"/>
          </a:p>
          <a:p>
            <a:pPr indent="-279400" lvl="0" marL="457200" rtl="0" algn="l">
              <a:lnSpc>
                <a:spcPct val="115000"/>
              </a:lnSpc>
              <a:spcBef>
                <a:spcPts val="0"/>
              </a:spcBef>
              <a:spcAft>
                <a:spcPts val="0"/>
              </a:spcAft>
              <a:buClr>
                <a:schemeClr val="accent1"/>
              </a:buClr>
              <a:buSzPts val="800"/>
              <a:buChar char="●"/>
            </a:pPr>
            <a:r>
              <a:rPr lang="en" sz="800"/>
              <a:t>Bosch Nyon display</a:t>
            </a:r>
            <a:endParaRPr sz="800"/>
          </a:p>
          <a:p>
            <a:pPr indent="-279400" lvl="0" marL="457200" rtl="0" algn="l">
              <a:lnSpc>
                <a:spcPct val="115000"/>
              </a:lnSpc>
              <a:spcBef>
                <a:spcPts val="0"/>
              </a:spcBef>
              <a:spcAft>
                <a:spcPts val="0"/>
              </a:spcAft>
              <a:buClr>
                <a:schemeClr val="accent1"/>
              </a:buClr>
              <a:buSzPts val="800"/>
              <a:buChar char="●"/>
            </a:pPr>
            <a:r>
              <a:rPr lang="en" sz="800"/>
              <a:t>Shimano Deore 11 speed gearing system</a:t>
            </a:r>
            <a:endParaRPr sz="800"/>
          </a:p>
          <a:p>
            <a:pPr indent="45720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lang="en" sz="800"/>
              <a:t>To view the product page click </a:t>
            </a:r>
            <a:r>
              <a:rPr lang="en" sz="800" u="sng">
                <a:solidFill>
                  <a:schemeClr val="hlink"/>
                </a:solidFill>
                <a:hlinkClick r:id="rId13"/>
              </a:rPr>
              <a:t>here</a:t>
            </a:r>
            <a:r>
              <a:rPr lang="en" sz="800"/>
              <a:t>.</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i="1" lang="en" sz="1000">
                <a:latin typeface="Rubik Medium"/>
                <a:ea typeface="Rubik Medium"/>
                <a:cs typeface="Rubik Medium"/>
                <a:sym typeface="Rubik Medium"/>
              </a:rPr>
              <a:t>Moustache Samedi 27 X 2 Trekking 2022</a:t>
            </a:r>
            <a:endParaRPr i="1" sz="1000">
              <a:latin typeface="Rubik Medium"/>
              <a:ea typeface="Rubik Medium"/>
              <a:cs typeface="Rubik Medium"/>
              <a:sym typeface="Rubik Medium"/>
            </a:endParaRPr>
          </a:p>
          <a:p>
            <a:pPr indent="0" lvl="0" marL="0" rtl="0" algn="l">
              <a:lnSpc>
                <a:spcPct val="115000"/>
              </a:lnSpc>
              <a:spcBef>
                <a:spcPts val="0"/>
              </a:spcBef>
              <a:spcAft>
                <a:spcPts val="0"/>
              </a:spcAft>
              <a:buNone/>
            </a:pPr>
            <a:r>
              <a:t/>
            </a:r>
            <a:endParaRPr sz="1000">
              <a:latin typeface="Rubik Medium"/>
              <a:ea typeface="Rubik Medium"/>
              <a:cs typeface="Rubik Medium"/>
              <a:sym typeface="Rubik Medium"/>
            </a:endParaRPr>
          </a:p>
          <a:p>
            <a:pPr indent="-279400" lvl="0" marL="457200" rtl="0" algn="l">
              <a:lnSpc>
                <a:spcPct val="115000"/>
              </a:lnSpc>
              <a:spcBef>
                <a:spcPts val="0"/>
              </a:spcBef>
              <a:spcAft>
                <a:spcPts val="0"/>
              </a:spcAft>
              <a:buClr>
                <a:schemeClr val="accent1"/>
              </a:buClr>
              <a:buSzPts val="800"/>
              <a:buChar char="●"/>
            </a:pPr>
            <a:r>
              <a:rPr lang="en" sz="800"/>
              <a:t>Bosch Performance Line CX</a:t>
            </a:r>
            <a:endParaRPr sz="800"/>
          </a:p>
          <a:p>
            <a:pPr indent="-279400" lvl="0" marL="457200" rtl="0" algn="l">
              <a:lnSpc>
                <a:spcPct val="115000"/>
              </a:lnSpc>
              <a:spcBef>
                <a:spcPts val="0"/>
              </a:spcBef>
              <a:spcAft>
                <a:spcPts val="0"/>
              </a:spcAft>
              <a:buClr>
                <a:schemeClr val="accent1"/>
              </a:buClr>
              <a:buSzPts val="800"/>
              <a:buChar char="●"/>
            </a:pPr>
            <a:r>
              <a:rPr lang="en" sz="800"/>
              <a:t>DualBattery configuration </a:t>
            </a:r>
            <a:endParaRPr sz="800"/>
          </a:p>
          <a:p>
            <a:pPr indent="-279400" lvl="0" marL="457200" rtl="0" algn="l">
              <a:lnSpc>
                <a:spcPct val="115000"/>
              </a:lnSpc>
              <a:spcBef>
                <a:spcPts val="0"/>
              </a:spcBef>
              <a:spcAft>
                <a:spcPts val="0"/>
              </a:spcAft>
              <a:buClr>
                <a:schemeClr val="accent1"/>
              </a:buClr>
              <a:buSzPts val="800"/>
              <a:buChar char="●"/>
            </a:pPr>
            <a:r>
              <a:rPr lang="en" sz="800"/>
              <a:t>Shimano XT-11 speed </a:t>
            </a:r>
            <a:endParaRPr sz="800"/>
          </a:p>
          <a:p>
            <a:pPr indent="-279400" lvl="0" marL="457200" rtl="0" algn="l">
              <a:lnSpc>
                <a:spcPct val="115000"/>
              </a:lnSpc>
              <a:spcBef>
                <a:spcPts val="0"/>
              </a:spcBef>
              <a:spcAft>
                <a:spcPts val="0"/>
              </a:spcAft>
              <a:buClr>
                <a:schemeClr val="accent1"/>
              </a:buClr>
              <a:buSzPts val="800"/>
              <a:buChar char="●"/>
            </a:pPr>
            <a:r>
              <a:rPr lang="en" sz="800"/>
              <a:t>Seats two people</a:t>
            </a:r>
            <a:endParaRPr sz="800"/>
          </a:p>
          <a:p>
            <a:pPr indent="0" lvl="0" marL="0" rtl="0" algn="l">
              <a:lnSpc>
                <a:spcPct val="115000"/>
              </a:lnSpc>
              <a:spcBef>
                <a:spcPts val="0"/>
              </a:spcBef>
              <a:spcAft>
                <a:spcPts val="0"/>
              </a:spcAft>
              <a:buNone/>
            </a:pPr>
            <a:r>
              <a:t/>
            </a:r>
            <a:endParaRPr sz="800"/>
          </a:p>
          <a:p>
            <a:pPr indent="0" lvl="0" marL="0" rtl="0" algn="l">
              <a:lnSpc>
                <a:spcPct val="115000"/>
              </a:lnSpc>
              <a:spcBef>
                <a:spcPts val="0"/>
              </a:spcBef>
              <a:spcAft>
                <a:spcPts val="0"/>
              </a:spcAft>
              <a:buNone/>
            </a:pPr>
            <a:r>
              <a:rPr lang="en" sz="800"/>
              <a:t>To view the product page click </a:t>
            </a:r>
            <a:r>
              <a:rPr lang="en" sz="800" u="sng">
                <a:solidFill>
                  <a:schemeClr val="hlink"/>
                </a:solidFill>
                <a:hlinkClick r:id="rId14"/>
              </a:rPr>
              <a:t>here</a:t>
            </a:r>
            <a:endParaRPr sz="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id="590" name="Google Shape;590;p59"/>
          <p:cNvPicPr preferRelativeResize="0"/>
          <p:nvPr/>
        </p:nvPicPr>
        <p:blipFill>
          <a:blip r:embed="rId3">
            <a:alphaModFix/>
          </a:blip>
          <a:stretch>
            <a:fillRect/>
          </a:stretch>
        </p:blipFill>
        <p:spPr>
          <a:xfrm>
            <a:off x="8781300" y="4780795"/>
            <a:ext cx="210312" cy="210312"/>
          </a:xfrm>
          <a:prstGeom prst="rect">
            <a:avLst/>
          </a:prstGeom>
          <a:noFill/>
          <a:ln>
            <a:noFill/>
          </a:ln>
        </p:spPr>
      </p:pic>
      <p:pic>
        <p:nvPicPr>
          <p:cNvPr id="591" name="Google Shape;591;p59"/>
          <p:cNvPicPr preferRelativeResize="0"/>
          <p:nvPr/>
        </p:nvPicPr>
        <p:blipFill>
          <a:blip r:embed="rId4">
            <a:alphaModFix/>
          </a:blip>
          <a:stretch>
            <a:fillRect/>
          </a:stretch>
        </p:blipFill>
        <p:spPr>
          <a:xfrm>
            <a:off x="7969648" y="4766058"/>
            <a:ext cx="644950" cy="235683"/>
          </a:xfrm>
          <a:prstGeom prst="rect">
            <a:avLst/>
          </a:prstGeom>
          <a:noFill/>
          <a:ln>
            <a:noFill/>
          </a:ln>
        </p:spPr>
      </p:pic>
      <p:sp>
        <p:nvSpPr>
          <p:cNvPr id="592" name="Google Shape;592;p59"/>
          <p:cNvSpPr txBox="1"/>
          <p:nvPr>
            <p:ph idx="4294967295" type="title"/>
          </p:nvPr>
        </p:nvSpPr>
        <p:spPr>
          <a:xfrm>
            <a:off x="388750" y="475200"/>
            <a:ext cx="4640400" cy="1423500"/>
          </a:xfrm>
          <a:prstGeom prst="rect">
            <a:avLst/>
          </a:prstGeom>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None/>
            </a:pPr>
            <a:r>
              <a:rPr i="1" lang="en" sz="2650">
                <a:solidFill>
                  <a:schemeClr val="accent1"/>
                </a:solidFill>
                <a:latin typeface="Rubik Medium"/>
                <a:ea typeface="Rubik Medium"/>
                <a:cs typeface="Rubik Medium"/>
                <a:sym typeface="Rubik Medium"/>
              </a:rPr>
              <a:t>EMTB RANGE</a:t>
            </a:r>
            <a:endParaRPr i="1" sz="2650">
              <a:solidFill>
                <a:schemeClr val="accent1"/>
              </a:solidFill>
              <a:latin typeface="Rubik Medium"/>
              <a:ea typeface="Rubik Medium"/>
              <a:cs typeface="Rubik Medium"/>
              <a:sym typeface="Rubik Medium"/>
            </a:endParaRPr>
          </a:p>
          <a:p>
            <a:pPr indent="0" lvl="0" marL="0" rtl="0" algn="l">
              <a:lnSpc>
                <a:spcPct val="100000"/>
              </a:lnSpc>
              <a:spcBef>
                <a:spcPts val="0"/>
              </a:spcBef>
              <a:spcAft>
                <a:spcPts val="0"/>
              </a:spcAft>
              <a:buNone/>
            </a:pPr>
            <a:r>
              <a:rPr i="1" lang="en" sz="2650">
                <a:solidFill>
                  <a:schemeClr val="accent1"/>
                </a:solidFill>
                <a:latin typeface="Rubik Light"/>
                <a:ea typeface="Rubik Light"/>
                <a:cs typeface="Rubik Light"/>
                <a:sym typeface="Rubik Light"/>
              </a:rPr>
              <a:t>ELECTRIC MOUNTAIN BIKES</a:t>
            </a:r>
            <a:endParaRPr i="1" sz="2650">
              <a:solidFill>
                <a:schemeClr val="accent1"/>
              </a:solidFill>
              <a:latin typeface="Rubik Light"/>
              <a:ea typeface="Rubik Light"/>
              <a:cs typeface="Rubik Light"/>
              <a:sym typeface="Rubik Light"/>
            </a:endParaRPr>
          </a:p>
          <a:p>
            <a:pPr indent="0" lvl="0" marL="0" rtl="0" algn="l">
              <a:lnSpc>
                <a:spcPct val="100000"/>
              </a:lnSpc>
              <a:spcBef>
                <a:spcPts val="0"/>
              </a:spcBef>
              <a:spcAft>
                <a:spcPts val="0"/>
              </a:spcAft>
              <a:buNone/>
            </a:pPr>
            <a:r>
              <a:rPr i="1" lang="en" sz="2650">
                <a:solidFill>
                  <a:schemeClr val="accent1"/>
                </a:solidFill>
                <a:latin typeface="Rubik Light"/>
                <a:ea typeface="Rubik Light"/>
                <a:cs typeface="Rubik Light"/>
                <a:sym typeface="Rubik Light"/>
              </a:rPr>
              <a:t>THAT MAKE YOU SMILE!</a:t>
            </a:r>
            <a:endParaRPr i="1" sz="2650">
              <a:solidFill>
                <a:schemeClr val="accent1"/>
              </a:solidFill>
              <a:latin typeface="Rubik Light"/>
              <a:ea typeface="Rubik Light"/>
              <a:cs typeface="Rubik Light"/>
              <a:sym typeface="Rubik Light"/>
            </a:endParaRPr>
          </a:p>
          <a:p>
            <a:pPr indent="0" lvl="0" marL="0" rtl="0" algn="l">
              <a:lnSpc>
                <a:spcPct val="100000"/>
              </a:lnSpc>
              <a:spcBef>
                <a:spcPts val="0"/>
              </a:spcBef>
              <a:spcAft>
                <a:spcPts val="0"/>
              </a:spcAft>
              <a:buNone/>
            </a:pPr>
            <a:r>
              <a:t/>
            </a:r>
            <a:endParaRPr i="1" sz="1311">
              <a:solidFill>
                <a:schemeClr val="lt1"/>
              </a:solidFill>
              <a:latin typeface="Rubik Light"/>
              <a:ea typeface="Rubik Light"/>
              <a:cs typeface="Rubik Light"/>
              <a:sym typeface="Rubik Light"/>
            </a:endParaRPr>
          </a:p>
          <a:p>
            <a:pPr indent="0" lvl="0" marL="0" rtl="0" algn="l">
              <a:spcBef>
                <a:spcPts val="0"/>
              </a:spcBef>
              <a:spcAft>
                <a:spcPts val="0"/>
              </a:spcAft>
              <a:buNone/>
            </a:pPr>
            <a:r>
              <a:t/>
            </a:r>
            <a:endParaRPr/>
          </a:p>
        </p:txBody>
      </p:sp>
      <p:sp>
        <p:nvSpPr>
          <p:cNvPr id="593" name="Google Shape;593;p59"/>
          <p:cNvSpPr txBox="1"/>
          <p:nvPr/>
        </p:nvSpPr>
        <p:spPr>
          <a:xfrm>
            <a:off x="166775" y="-573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94" name="Google Shape;594;p59"/>
          <p:cNvSpPr txBox="1"/>
          <p:nvPr/>
        </p:nvSpPr>
        <p:spPr>
          <a:xfrm>
            <a:off x="388750" y="2147250"/>
            <a:ext cx="3864900" cy="210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900">
                <a:solidFill>
                  <a:schemeClr val="lt1"/>
                </a:solidFill>
                <a:latin typeface="Rubik Light"/>
                <a:ea typeface="Rubik Light"/>
                <a:cs typeface="Rubik Light"/>
                <a:sym typeface="Rubik Light"/>
              </a:rPr>
              <a:t>Born out of the Vosges region in France, </a:t>
            </a:r>
            <a:r>
              <a:rPr lang="en" sz="900">
                <a:solidFill>
                  <a:schemeClr val="lt1"/>
                </a:solidFill>
                <a:latin typeface="Rubik Medium"/>
                <a:ea typeface="Rubik Medium"/>
                <a:cs typeface="Rubik Medium"/>
                <a:sym typeface="Rubik Medium"/>
              </a:rPr>
              <a:t>Moustache was born as an electric mountain bike brand that specializes in eMTB!</a:t>
            </a:r>
            <a:r>
              <a:rPr lang="en" sz="900">
                <a:solidFill>
                  <a:schemeClr val="lt1"/>
                </a:solidFill>
                <a:latin typeface="Rubik Light"/>
                <a:ea typeface="Rubik Light"/>
                <a:cs typeface="Rubik Light"/>
                <a:sym typeface="Rubik Light"/>
              </a:rPr>
              <a:t> There’s no better brand to come to for either beginner, intermediate or advanced mountain bike enthusiasts, where the journey is the destination.</a:t>
            </a:r>
            <a:endParaRPr sz="900">
              <a:solidFill>
                <a:schemeClr val="lt1"/>
              </a:solidFill>
              <a:latin typeface="Rubik Light"/>
              <a:ea typeface="Rubik Light"/>
              <a:cs typeface="Rubik Light"/>
              <a:sym typeface="Rubik Light"/>
            </a:endParaRPr>
          </a:p>
          <a:p>
            <a:pPr indent="0" lvl="0" marL="0" rtl="0" algn="l">
              <a:lnSpc>
                <a:spcPct val="115000"/>
              </a:lnSpc>
              <a:spcBef>
                <a:spcPts val="0"/>
              </a:spcBef>
              <a:spcAft>
                <a:spcPts val="0"/>
              </a:spcAft>
              <a:buNone/>
            </a:pPr>
            <a:r>
              <a:t/>
            </a:r>
            <a:endParaRPr sz="900">
              <a:solidFill>
                <a:schemeClr val="lt1"/>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chemeClr val="lt1"/>
                </a:solidFill>
                <a:latin typeface="Rubik Medium"/>
                <a:ea typeface="Rubik Medium"/>
                <a:cs typeface="Rubik Medium"/>
                <a:sym typeface="Rubik Medium"/>
              </a:rPr>
              <a:t>Moustache have a wide variety of different eMTB’s for different purposes, so take a peek at the following. </a:t>
            </a:r>
            <a:r>
              <a:rPr lang="en" sz="900">
                <a:solidFill>
                  <a:schemeClr val="lt1"/>
                </a:solidFill>
                <a:latin typeface="Rubik Light"/>
                <a:ea typeface="Rubik Light"/>
                <a:cs typeface="Rubik Light"/>
                <a:sym typeface="Rubik Light"/>
              </a:rPr>
              <a:t>All of which (barring the OFF range) include the ‘Moustache Magic Grip’ Rear Shock: This full-sus provides ultimate comfort and control, so you can venture onto all terrains and not be held back.</a:t>
            </a:r>
            <a:br>
              <a:rPr lang="en" sz="900">
                <a:solidFill>
                  <a:schemeClr val="lt1"/>
                </a:solidFill>
                <a:latin typeface="Rubik Light"/>
                <a:ea typeface="Rubik Light"/>
                <a:cs typeface="Rubik Light"/>
                <a:sym typeface="Rubik Light"/>
              </a:rPr>
            </a:br>
            <a:br>
              <a:rPr lang="en" sz="900">
                <a:solidFill>
                  <a:schemeClr val="accent1"/>
                </a:solidFill>
                <a:latin typeface="Rubik Light"/>
                <a:ea typeface="Rubik Light"/>
                <a:cs typeface="Rubik Light"/>
                <a:sym typeface="Rubik Light"/>
              </a:rPr>
            </a:br>
            <a:r>
              <a:rPr i="1" lang="en" sz="1100">
                <a:solidFill>
                  <a:schemeClr val="accent1"/>
                </a:solidFill>
                <a:latin typeface="Rubik Light"/>
                <a:ea typeface="Rubik Light"/>
                <a:cs typeface="Rubik Light"/>
                <a:sym typeface="Rubik Light"/>
              </a:rPr>
              <a:t>Here we take a look at the best of the range…</a:t>
            </a:r>
            <a:endParaRPr sz="900">
              <a:solidFill>
                <a:schemeClr val="accent1"/>
              </a:solidFill>
              <a:latin typeface="Rubik Light"/>
              <a:ea typeface="Rubik Light"/>
              <a:cs typeface="Rubik Light"/>
              <a:sym typeface="Rubik Light"/>
            </a:endParaRPr>
          </a:p>
        </p:txBody>
      </p:sp>
      <p:sp>
        <p:nvSpPr>
          <p:cNvPr id="595" name="Google Shape;595;p59"/>
          <p:cNvSpPr/>
          <p:nvPr/>
        </p:nvSpPr>
        <p:spPr>
          <a:xfrm>
            <a:off x="8373775" y="1797200"/>
            <a:ext cx="1263900" cy="948000"/>
          </a:xfrm>
          <a:prstGeom prst="parallelogram">
            <a:avLst>
              <a:gd fmla="val 25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6" name="Google Shape;596;p59"/>
          <p:cNvPicPr preferRelativeResize="0"/>
          <p:nvPr/>
        </p:nvPicPr>
        <p:blipFill rotWithShape="1">
          <a:blip r:embed="rId5">
            <a:alphaModFix/>
          </a:blip>
          <a:srcRect b="0" l="11392" r="703" t="0"/>
          <a:stretch/>
        </p:blipFill>
        <p:spPr>
          <a:xfrm>
            <a:off x="4074149" y="-150"/>
            <a:ext cx="6781800" cy="5143500"/>
          </a:xfrm>
          <a:prstGeom prst="parallelogram">
            <a:avLst>
              <a:gd fmla="val 25000" name="adj"/>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pic>
        <p:nvPicPr>
          <p:cNvPr id="601" name="Google Shape;601;p60"/>
          <p:cNvPicPr preferRelativeResize="0"/>
          <p:nvPr/>
        </p:nvPicPr>
        <p:blipFill rotWithShape="1">
          <a:blip r:embed="rId3">
            <a:alphaModFix/>
          </a:blip>
          <a:srcRect b="0" l="0" r="0" t="0"/>
          <a:stretch/>
        </p:blipFill>
        <p:spPr>
          <a:xfrm>
            <a:off x="2046050" y="930075"/>
            <a:ext cx="4724649" cy="3543498"/>
          </a:xfrm>
          <a:prstGeom prst="rect">
            <a:avLst/>
          </a:prstGeom>
          <a:noFill/>
          <a:ln>
            <a:noFill/>
          </a:ln>
        </p:spPr>
      </p:pic>
      <p:sp>
        <p:nvSpPr>
          <p:cNvPr id="602" name="Google Shape;602;p60"/>
          <p:cNvSpPr txBox="1"/>
          <p:nvPr>
            <p:ph type="title"/>
          </p:nvPr>
        </p:nvSpPr>
        <p:spPr>
          <a:xfrm>
            <a:off x="474150" y="417625"/>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SAMEDI 27 OFF</a:t>
            </a:r>
            <a:endParaRPr/>
          </a:p>
        </p:txBody>
      </p:sp>
      <p:sp>
        <p:nvSpPr>
          <p:cNvPr id="603" name="Google Shape;603;p60"/>
          <p:cNvSpPr txBox="1"/>
          <p:nvPr/>
        </p:nvSpPr>
        <p:spPr>
          <a:xfrm>
            <a:off x="6495775" y="1045375"/>
            <a:ext cx="933000" cy="415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Suntour fork </a:t>
            </a:r>
            <a:endParaRPr sz="900">
              <a:latin typeface="Rubik"/>
              <a:ea typeface="Rubik"/>
              <a:cs typeface="Rubik"/>
              <a:sym typeface="Rubik"/>
            </a:endParaRPr>
          </a:p>
        </p:txBody>
      </p:sp>
      <p:sp>
        <p:nvSpPr>
          <p:cNvPr id="604" name="Google Shape;604;p60"/>
          <p:cNvSpPr txBox="1"/>
          <p:nvPr/>
        </p:nvSpPr>
        <p:spPr>
          <a:xfrm>
            <a:off x="7019525" y="2767050"/>
            <a:ext cx="13497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500Wh/625Wh Bosch PowerTube battery (based on specification)</a:t>
            </a:r>
            <a:endParaRPr sz="900">
              <a:latin typeface="Rubik"/>
              <a:ea typeface="Rubik"/>
              <a:cs typeface="Rubik"/>
              <a:sym typeface="Rubik"/>
            </a:endParaRPr>
          </a:p>
        </p:txBody>
      </p:sp>
      <p:sp>
        <p:nvSpPr>
          <p:cNvPr id="605" name="Google Shape;605;p60"/>
          <p:cNvSpPr txBox="1"/>
          <p:nvPr/>
        </p:nvSpPr>
        <p:spPr>
          <a:xfrm>
            <a:off x="4115100" y="862388"/>
            <a:ext cx="2586300" cy="49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900">
                <a:latin typeface="Rubik"/>
                <a:ea typeface="Rubik"/>
                <a:cs typeface="Rubik"/>
                <a:sym typeface="Rubik"/>
              </a:rPr>
              <a:t>Performance Line Bosch Performance Line Motor/Bosch Performance Line CX motor</a:t>
            </a:r>
            <a:endParaRPr sz="900">
              <a:latin typeface="Rubik"/>
              <a:ea typeface="Rubik"/>
              <a:cs typeface="Rubik"/>
              <a:sym typeface="Rubik"/>
            </a:endParaRPr>
          </a:p>
        </p:txBody>
      </p:sp>
      <p:sp>
        <p:nvSpPr>
          <p:cNvPr id="606" name="Google Shape;606;p60"/>
          <p:cNvSpPr txBox="1"/>
          <p:nvPr/>
        </p:nvSpPr>
        <p:spPr>
          <a:xfrm>
            <a:off x="6846750" y="1820125"/>
            <a:ext cx="15225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RockShox 130mm travel suspension</a:t>
            </a:r>
            <a:endParaRPr sz="900">
              <a:latin typeface="Rubik"/>
              <a:ea typeface="Rubik"/>
              <a:cs typeface="Rubik"/>
              <a:sym typeface="Rubik"/>
            </a:endParaRPr>
          </a:p>
          <a:p>
            <a:pPr indent="0" lvl="0" marL="0" rtl="0" algn="r">
              <a:spcBef>
                <a:spcPts val="0"/>
              </a:spcBef>
              <a:spcAft>
                <a:spcPts val="0"/>
              </a:spcAft>
              <a:buNone/>
            </a:pPr>
            <a:r>
              <a:t/>
            </a:r>
            <a:endParaRPr sz="900">
              <a:latin typeface="Rubik"/>
              <a:ea typeface="Rubik"/>
              <a:cs typeface="Rubik"/>
              <a:sym typeface="Rubik"/>
            </a:endParaRPr>
          </a:p>
        </p:txBody>
      </p:sp>
      <p:sp>
        <p:nvSpPr>
          <p:cNvPr id="607" name="Google Shape;607;p60"/>
          <p:cNvSpPr txBox="1"/>
          <p:nvPr/>
        </p:nvSpPr>
        <p:spPr>
          <a:xfrm>
            <a:off x="895925" y="3330800"/>
            <a:ext cx="10599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Maxxis Rekon 27.5x2.60 tubeless ready tyres </a:t>
            </a:r>
            <a:endParaRPr sz="900">
              <a:latin typeface="Rubik"/>
              <a:ea typeface="Rubik"/>
              <a:cs typeface="Rubik"/>
              <a:sym typeface="Rubik"/>
            </a:endParaRPr>
          </a:p>
        </p:txBody>
      </p:sp>
      <p:sp>
        <p:nvSpPr>
          <p:cNvPr id="608" name="Google Shape;608;p60"/>
          <p:cNvSpPr txBox="1"/>
          <p:nvPr/>
        </p:nvSpPr>
        <p:spPr>
          <a:xfrm>
            <a:off x="742825" y="2128000"/>
            <a:ext cx="10599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Option of a rear rack, mudguards and lights</a:t>
            </a:r>
            <a:endParaRPr sz="900">
              <a:latin typeface="Rubik"/>
              <a:ea typeface="Rubik"/>
              <a:cs typeface="Rubik"/>
              <a:sym typeface="Rubik"/>
            </a:endParaRPr>
          </a:p>
        </p:txBody>
      </p:sp>
      <p:cxnSp>
        <p:nvCxnSpPr>
          <p:cNvPr id="609" name="Google Shape;609;p60"/>
          <p:cNvCxnSpPr/>
          <p:nvPr/>
        </p:nvCxnSpPr>
        <p:spPr>
          <a:xfrm flipH="1">
            <a:off x="5462450" y="1367850"/>
            <a:ext cx="1405800" cy="815700"/>
          </a:xfrm>
          <a:prstGeom prst="straightConnector1">
            <a:avLst/>
          </a:prstGeom>
          <a:noFill/>
          <a:ln cap="flat" cmpd="sng" w="9525">
            <a:solidFill>
              <a:schemeClr val="accent1"/>
            </a:solidFill>
            <a:prstDash val="solid"/>
            <a:round/>
            <a:headEnd len="med" w="med" type="none"/>
            <a:tailEnd len="med" w="med" type="triangle"/>
          </a:ln>
        </p:spPr>
      </p:cxnSp>
      <p:cxnSp>
        <p:nvCxnSpPr>
          <p:cNvPr id="610" name="Google Shape;610;p60"/>
          <p:cNvCxnSpPr/>
          <p:nvPr/>
        </p:nvCxnSpPr>
        <p:spPr>
          <a:xfrm flipH="1">
            <a:off x="5733675" y="2073800"/>
            <a:ext cx="1758600" cy="542100"/>
          </a:xfrm>
          <a:prstGeom prst="straightConnector1">
            <a:avLst/>
          </a:prstGeom>
          <a:noFill/>
          <a:ln cap="flat" cmpd="sng" w="9525">
            <a:solidFill>
              <a:schemeClr val="accent1"/>
            </a:solidFill>
            <a:prstDash val="solid"/>
            <a:round/>
            <a:headEnd len="med" w="med" type="none"/>
            <a:tailEnd len="med" w="med" type="triangle"/>
          </a:ln>
        </p:spPr>
      </p:cxnSp>
      <p:cxnSp>
        <p:nvCxnSpPr>
          <p:cNvPr id="611" name="Google Shape;611;p60"/>
          <p:cNvCxnSpPr>
            <a:stCxn id="604" idx="1"/>
          </p:cNvCxnSpPr>
          <p:nvPr/>
        </p:nvCxnSpPr>
        <p:spPr>
          <a:xfrm rot="10800000">
            <a:off x="5065625" y="2679000"/>
            <a:ext cx="1953900" cy="257400"/>
          </a:xfrm>
          <a:prstGeom prst="straightConnector1">
            <a:avLst/>
          </a:prstGeom>
          <a:noFill/>
          <a:ln cap="flat" cmpd="sng" w="9525">
            <a:solidFill>
              <a:schemeClr val="accent1"/>
            </a:solidFill>
            <a:prstDash val="solid"/>
            <a:round/>
            <a:headEnd len="med" w="med" type="none"/>
            <a:tailEnd len="med" w="med" type="triangle"/>
          </a:ln>
        </p:spPr>
      </p:cxnSp>
      <p:cxnSp>
        <p:nvCxnSpPr>
          <p:cNvPr id="612" name="Google Shape;612;p60"/>
          <p:cNvCxnSpPr/>
          <p:nvPr/>
        </p:nvCxnSpPr>
        <p:spPr>
          <a:xfrm flipH="1" rot="10800000">
            <a:off x="1466300" y="2395325"/>
            <a:ext cx="765000" cy="100800"/>
          </a:xfrm>
          <a:prstGeom prst="straightConnector1">
            <a:avLst/>
          </a:prstGeom>
          <a:noFill/>
          <a:ln cap="flat" cmpd="sng" w="9525">
            <a:solidFill>
              <a:schemeClr val="accent1"/>
            </a:solidFill>
            <a:prstDash val="solid"/>
            <a:round/>
            <a:headEnd len="med" w="med" type="none"/>
            <a:tailEnd len="med" w="med" type="triangle"/>
          </a:ln>
        </p:spPr>
      </p:cxnSp>
      <p:cxnSp>
        <p:nvCxnSpPr>
          <p:cNvPr id="613" name="Google Shape;613;p60"/>
          <p:cNvCxnSpPr/>
          <p:nvPr/>
        </p:nvCxnSpPr>
        <p:spPr>
          <a:xfrm flipH="1">
            <a:off x="4611675" y="1263175"/>
            <a:ext cx="183000" cy="1031400"/>
          </a:xfrm>
          <a:prstGeom prst="straightConnector1">
            <a:avLst/>
          </a:prstGeom>
          <a:noFill/>
          <a:ln cap="flat" cmpd="sng" w="9525">
            <a:solidFill>
              <a:schemeClr val="accent1"/>
            </a:solidFill>
            <a:prstDash val="solid"/>
            <a:round/>
            <a:headEnd len="med" w="med" type="none"/>
            <a:tailEnd len="med" w="med" type="triangle"/>
          </a:ln>
        </p:spPr>
      </p:cxnSp>
      <p:cxnSp>
        <p:nvCxnSpPr>
          <p:cNvPr id="614" name="Google Shape;614;p60"/>
          <p:cNvCxnSpPr/>
          <p:nvPr/>
        </p:nvCxnSpPr>
        <p:spPr>
          <a:xfrm>
            <a:off x="1762550" y="3674850"/>
            <a:ext cx="390900" cy="114300"/>
          </a:xfrm>
          <a:prstGeom prst="straightConnector1">
            <a:avLst/>
          </a:prstGeom>
          <a:noFill/>
          <a:ln cap="flat" cmpd="sng" w="9525">
            <a:solidFill>
              <a:schemeClr val="accent1"/>
            </a:solidFill>
            <a:prstDash val="solid"/>
            <a:round/>
            <a:headEnd len="med" w="med" type="none"/>
            <a:tailEnd len="med" w="med" type="triangle"/>
          </a:ln>
        </p:spPr>
      </p:cxnSp>
      <p:sp>
        <p:nvSpPr>
          <p:cNvPr id="615" name="Google Shape;615;p60"/>
          <p:cNvSpPr txBox="1"/>
          <p:nvPr/>
        </p:nvSpPr>
        <p:spPr>
          <a:xfrm>
            <a:off x="7193838" y="3562638"/>
            <a:ext cx="11754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Multi-terrain riding</a:t>
            </a:r>
            <a:endParaRPr sz="900">
              <a:latin typeface="Rubik"/>
              <a:ea typeface="Rubik"/>
              <a:cs typeface="Rubik"/>
              <a:sym typeface="Rubik"/>
            </a:endParaRPr>
          </a:p>
        </p:txBody>
      </p:sp>
      <p:cxnSp>
        <p:nvCxnSpPr>
          <p:cNvPr id="616" name="Google Shape;616;p60"/>
          <p:cNvCxnSpPr/>
          <p:nvPr/>
        </p:nvCxnSpPr>
        <p:spPr>
          <a:xfrm rot="10800000">
            <a:off x="6924750" y="3561225"/>
            <a:ext cx="353700" cy="141600"/>
          </a:xfrm>
          <a:prstGeom prst="straightConnector1">
            <a:avLst/>
          </a:prstGeom>
          <a:noFill/>
          <a:ln cap="flat" cmpd="sng" w="9525">
            <a:solidFill>
              <a:schemeClr val="accent1"/>
            </a:solidFill>
            <a:prstDash val="solid"/>
            <a:round/>
            <a:headEnd len="med" w="med" type="none"/>
            <a:tailEnd len="med" w="med" type="triangle"/>
          </a:ln>
        </p:spPr>
      </p:cxnSp>
      <p:sp>
        <p:nvSpPr>
          <p:cNvPr id="617" name="Google Shape;617;p60"/>
          <p:cNvSpPr txBox="1"/>
          <p:nvPr/>
        </p:nvSpPr>
        <p:spPr>
          <a:xfrm>
            <a:off x="1632350" y="1527450"/>
            <a:ext cx="1273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Suspension seat-post</a:t>
            </a:r>
            <a:endParaRPr sz="900">
              <a:latin typeface="Rubik"/>
              <a:ea typeface="Rubik"/>
              <a:cs typeface="Rubik"/>
              <a:sym typeface="Rubik"/>
            </a:endParaRPr>
          </a:p>
        </p:txBody>
      </p:sp>
      <p:cxnSp>
        <p:nvCxnSpPr>
          <p:cNvPr id="618" name="Google Shape;618;p60"/>
          <p:cNvCxnSpPr>
            <a:stCxn id="617" idx="3"/>
          </p:cNvCxnSpPr>
          <p:nvPr/>
        </p:nvCxnSpPr>
        <p:spPr>
          <a:xfrm>
            <a:off x="2905850" y="1596750"/>
            <a:ext cx="571200" cy="288000"/>
          </a:xfrm>
          <a:prstGeom prst="straightConnector1">
            <a:avLst/>
          </a:prstGeom>
          <a:noFill/>
          <a:ln cap="flat" cmpd="sng" w="9525">
            <a:solidFill>
              <a:schemeClr val="accent1"/>
            </a:solidFill>
            <a:prstDash val="solid"/>
            <a:round/>
            <a:headEnd len="med" w="med" type="none"/>
            <a:tailEnd len="med" w="med" type="triangle"/>
          </a:ln>
        </p:spPr>
      </p:cxnSp>
      <p:sp>
        <p:nvSpPr>
          <p:cNvPr id="619" name="Google Shape;619;p60"/>
          <p:cNvSpPr txBox="1"/>
          <p:nvPr/>
        </p:nvSpPr>
        <p:spPr>
          <a:xfrm>
            <a:off x="3724450" y="3908075"/>
            <a:ext cx="1457700" cy="415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900">
                <a:latin typeface="Rubik"/>
                <a:ea typeface="Rubik"/>
                <a:cs typeface="Rubik"/>
                <a:sym typeface="Rubik"/>
              </a:rPr>
              <a:t>Shimano Deore CNM6-100, 12 Speed Chain </a:t>
            </a:r>
            <a:endParaRPr sz="900">
              <a:latin typeface="Rubik"/>
              <a:ea typeface="Rubik"/>
              <a:cs typeface="Rubik"/>
              <a:sym typeface="Rubik"/>
            </a:endParaRPr>
          </a:p>
          <a:p>
            <a:pPr indent="0" lvl="0" marL="0" rtl="0" algn="l">
              <a:spcBef>
                <a:spcPts val="0"/>
              </a:spcBef>
              <a:spcAft>
                <a:spcPts val="0"/>
              </a:spcAft>
              <a:buNone/>
            </a:pPr>
            <a:r>
              <a:t/>
            </a:r>
            <a:endParaRPr sz="900">
              <a:latin typeface="Rubik"/>
              <a:ea typeface="Rubik"/>
              <a:cs typeface="Rubik"/>
              <a:sym typeface="Rubik"/>
            </a:endParaRPr>
          </a:p>
        </p:txBody>
      </p:sp>
      <p:cxnSp>
        <p:nvCxnSpPr>
          <p:cNvPr id="620" name="Google Shape;620;p60"/>
          <p:cNvCxnSpPr/>
          <p:nvPr/>
        </p:nvCxnSpPr>
        <p:spPr>
          <a:xfrm rot="10800000">
            <a:off x="3092775" y="3366175"/>
            <a:ext cx="807900" cy="513300"/>
          </a:xfrm>
          <a:prstGeom prst="straightConnector1">
            <a:avLst/>
          </a:prstGeom>
          <a:noFill/>
          <a:ln cap="flat" cmpd="sng" w="9525">
            <a:solidFill>
              <a:schemeClr val="accent1"/>
            </a:solidFill>
            <a:prstDash val="solid"/>
            <a:round/>
            <a:headEnd len="med" w="med" type="none"/>
            <a:tailEnd len="med" w="med" type="triangle"/>
          </a:ln>
        </p:spPr>
      </p:cxnSp>
      <p:sp>
        <p:nvSpPr>
          <p:cNvPr id="621" name="Google Shape;621;p60"/>
          <p:cNvSpPr txBox="1"/>
          <p:nvPr/>
        </p:nvSpPr>
        <p:spPr>
          <a:xfrm>
            <a:off x="682325" y="1804425"/>
            <a:ext cx="12735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Multi-terrain riding </a:t>
            </a:r>
            <a:endParaRPr sz="900">
              <a:latin typeface="Rubik"/>
              <a:ea typeface="Rubik"/>
              <a:cs typeface="Rubik"/>
              <a:sym typeface="Rubik"/>
            </a:endParaRPr>
          </a:p>
        </p:txBody>
      </p:sp>
      <p:cxnSp>
        <p:nvCxnSpPr>
          <p:cNvPr id="622" name="Google Shape;622;p60"/>
          <p:cNvCxnSpPr/>
          <p:nvPr/>
        </p:nvCxnSpPr>
        <p:spPr>
          <a:xfrm>
            <a:off x="1738350" y="1974675"/>
            <a:ext cx="788700" cy="187200"/>
          </a:xfrm>
          <a:prstGeom prst="straightConnector1">
            <a:avLst/>
          </a:prstGeom>
          <a:noFill/>
          <a:ln cap="flat" cmpd="sng" w="9525">
            <a:solidFill>
              <a:schemeClr val="accent1"/>
            </a:solidFill>
            <a:prstDash val="solid"/>
            <a:round/>
            <a:headEnd len="med" w="med" type="none"/>
            <a:tailEnd len="med" w="med" type="triangle"/>
          </a:ln>
        </p:spPr>
      </p:cxnSp>
      <p:sp>
        <p:nvSpPr>
          <p:cNvPr id="623" name="Google Shape;623;p60"/>
          <p:cNvSpPr txBox="1"/>
          <p:nvPr>
            <p:ph type="title"/>
          </p:nvPr>
        </p:nvSpPr>
        <p:spPr>
          <a:xfrm>
            <a:off x="5398175" y="4411925"/>
            <a:ext cx="3003000" cy="415500"/>
          </a:xfrm>
          <a:prstGeom prst="rect">
            <a:avLst/>
          </a:prstGeom>
        </p:spPr>
        <p:txBody>
          <a:bodyPr anchorCtr="0" anchor="t" bIns="0" lIns="0" spcFirstLastPara="1" rIns="0" wrap="square" tIns="0">
            <a:normAutofit fontScale="90000"/>
          </a:bodyPr>
          <a:lstStyle/>
          <a:p>
            <a:pPr indent="0" lvl="0" marL="0" rtl="0" algn="r">
              <a:lnSpc>
                <a:spcPct val="100000"/>
              </a:lnSpc>
              <a:spcBef>
                <a:spcPts val="0"/>
              </a:spcBef>
              <a:spcAft>
                <a:spcPts val="0"/>
              </a:spcAft>
              <a:buNone/>
            </a:pPr>
            <a:r>
              <a:rPr lang="en" sz="1100"/>
              <a:t>A great entry level hard-tail option for off-roading,</a:t>
            </a:r>
            <a:endParaRPr sz="1100"/>
          </a:p>
          <a:p>
            <a:pPr indent="0" lvl="0" marL="0" rtl="0" algn="r">
              <a:lnSpc>
                <a:spcPct val="100000"/>
              </a:lnSpc>
              <a:spcBef>
                <a:spcPts val="0"/>
              </a:spcBef>
              <a:spcAft>
                <a:spcPts val="0"/>
              </a:spcAft>
              <a:buNone/>
            </a:pPr>
            <a:r>
              <a:rPr lang="en" sz="1100"/>
              <a:t>that will not break the bank</a:t>
            </a:r>
            <a:endParaRPr/>
          </a:p>
          <a:p>
            <a:pPr indent="0" lvl="0" marL="0" rtl="0" algn="l">
              <a:lnSpc>
                <a:spcPct val="100000"/>
              </a:lnSpc>
              <a:spcBef>
                <a:spcPts val="0"/>
              </a:spcBef>
              <a:spcAft>
                <a:spcPts val="0"/>
              </a:spcAft>
              <a:buNone/>
            </a:pPr>
            <a:r>
              <a:t/>
            </a:r>
            <a:endParaRPr/>
          </a:p>
        </p:txBody>
      </p:sp>
      <p:sp>
        <p:nvSpPr>
          <p:cNvPr id="624" name="Google Shape;624;p60"/>
          <p:cNvSpPr txBox="1"/>
          <p:nvPr/>
        </p:nvSpPr>
        <p:spPr>
          <a:xfrm>
            <a:off x="682325" y="2915300"/>
            <a:ext cx="10599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Maxxis, Forekaster 27.5x2.33</a:t>
            </a:r>
            <a:endParaRPr sz="900">
              <a:latin typeface="Rubik"/>
              <a:ea typeface="Rubik"/>
              <a:cs typeface="Rubik"/>
              <a:sym typeface="Rubik"/>
            </a:endParaRPr>
          </a:p>
          <a:p>
            <a:pPr indent="0" lvl="0" marL="0" rtl="0" algn="l">
              <a:spcBef>
                <a:spcPts val="0"/>
              </a:spcBef>
              <a:spcAft>
                <a:spcPts val="0"/>
              </a:spcAft>
              <a:buNone/>
            </a:pPr>
            <a:r>
              <a:t/>
            </a:r>
            <a:endParaRPr sz="900">
              <a:latin typeface="Rubik"/>
              <a:ea typeface="Rubik"/>
              <a:cs typeface="Rubik"/>
              <a:sym typeface="Rubik"/>
            </a:endParaRPr>
          </a:p>
        </p:txBody>
      </p:sp>
      <p:sp>
        <p:nvSpPr>
          <p:cNvPr id="625" name="Google Shape;625;p60"/>
          <p:cNvSpPr txBox="1"/>
          <p:nvPr/>
        </p:nvSpPr>
        <p:spPr>
          <a:xfrm>
            <a:off x="3711438" y="3601975"/>
            <a:ext cx="1457700" cy="415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900">
                <a:latin typeface="Rubik"/>
                <a:ea typeface="Rubik"/>
                <a:cs typeface="Rubik"/>
                <a:sym typeface="Rubik"/>
              </a:rPr>
              <a:t>Shimano CS-M5100, 11-speed</a:t>
            </a:r>
            <a:endParaRPr sz="900">
              <a:latin typeface="Rubik"/>
              <a:ea typeface="Rubik"/>
              <a:cs typeface="Rubik"/>
              <a:sym typeface="Rubik"/>
            </a:endParaRPr>
          </a:p>
          <a:p>
            <a:pPr indent="0" lvl="0" marL="0" rtl="0" algn="l">
              <a:spcBef>
                <a:spcPts val="0"/>
              </a:spcBef>
              <a:spcAft>
                <a:spcPts val="0"/>
              </a:spcAft>
              <a:buNone/>
            </a:pPr>
            <a:r>
              <a:t/>
            </a:r>
            <a:endParaRPr sz="900">
              <a:latin typeface="Rubik"/>
              <a:ea typeface="Rubik"/>
              <a:cs typeface="Rubik"/>
              <a:sym typeface="Rubik"/>
            </a:endParaRPr>
          </a:p>
        </p:txBody>
      </p:sp>
      <p:sp>
        <p:nvSpPr>
          <p:cNvPr id="626" name="Google Shape;626;p60"/>
          <p:cNvSpPr txBox="1"/>
          <p:nvPr>
            <p:ph type="title"/>
          </p:nvPr>
        </p:nvSpPr>
        <p:spPr>
          <a:xfrm>
            <a:off x="474150" y="4411925"/>
            <a:ext cx="3003000" cy="4155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990"/>
              <a:buNone/>
            </a:pPr>
            <a:r>
              <a:rPr lang="en" sz="889">
                <a:solidFill>
                  <a:schemeClr val="dk1"/>
                </a:solidFill>
              </a:rPr>
              <a:t>To view the product page for the OFF 2 please click </a:t>
            </a:r>
            <a:r>
              <a:rPr lang="en" sz="889" u="sng">
                <a:solidFill>
                  <a:schemeClr val="hlink"/>
                </a:solidFill>
                <a:hlinkClick r:id="rId4"/>
              </a:rPr>
              <a:t>here</a:t>
            </a:r>
            <a:endParaRPr sz="889">
              <a:solidFill>
                <a:schemeClr val="dk1"/>
              </a:solidFill>
            </a:endParaRPr>
          </a:p>
          <a:p>
            <a:pPr indent="0" lvl="0" marL="0" rtl="0" algn="l">
              <a:lnSpc>
                <a:spcPct val="100000"/>
              </a:lnSpc>
              <a:spcBef>
                <a:spcPts val="0"/>
              </a:spcBef>
              <a:spcAft>
                <a:spcPts val="0"/>
              </a:spcAft>
              <a:buSzPts val="990"/>
              <a:buNone/>
            </a:pPr>
            <a:r>
              <a:rPr lang="en" sz="889">
                <a:solidFill>
                  <a:schemeClr val="dk1"/>
                </a:solidFill>
              </a:rPr>
              <a:t>To view the product page for the OFF 4 please click </a:t>
            </a:r>
            <a:r>
              <a:rPr lang="en" sz="889" u="sng">
                <a:solidFill>
                  <a:schemeClr val="hlink"/>
                </a:solidFill>
                <a:hlinkClick r:id="rId5"/>
              </a:rPr>
              <a:t>here</a:t>
            </a:r>
            <a:endParaRPr sz="2060">
              <a:solidFill>
                <a:schemeClr val="dk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pic>
        <p:nvPicPr>
          <p:cNvPr id="631" name="Google Shape;631;p61"/>
          <p:cNvPicPr preferRelativeResize="0"/>
          <p:nvPr/>
        </p:nvPicPr>
        <p:blipFill rotWithShape="1">
          <a:blip r:embed="rId3">
            <a:alphaModFix/>
          </a:blip>
          <a:srcRect b="0" l="0" r="0" t="0"/>
          <a:stretch/>
        </p:blipFill>
        <p:spPr>
          <a:xfrm>
            <a:off x="2046050" y="930075"/>
            <a:ext cx="4724649" cy="3543498"/>
          </a:xfrm>
          <a:prstGeom prst="rect">
            <a:avLst/>
          </a:prstGeom>
          <a:noFill/>
          <a:ln>
            <a:noFill/>
          </a:ln>
        </p:spPr>
      </p:pic>
      <p:sp>
        <p:nvSpPr>
          <p:cNvPr id="632" name="Google Shape;632;p61"/>
          <p:cNvSpPr txBox="1"/>
          <p:nvPr>
            <p:ph type="title"/>
          </p:nvPr>
        </p:nvSpPr>
        <p:spPr>
          <a:xfrm>
            <a:off x="474150" y="417625"/>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MOUSTACHE SAMEDI 27 WIDE 2 </a:t>
            </a:r>
            <a:endParaRPr/>
          </a:p>
        </p:txBody>
      </p:sp>
      <p:sp>
        <p:nvSpPr>
          <p:cNvPr id="633" name="Google Shape;633;p61"/>
          <p:cNvSpPr txBox="1"/>
          <p:nvPr/>
        </p:nvSpPr>
        <p:spPr>
          <a:xfrm>
            <a:off x="6029400" y="1045375"/>
            <a:ext cx="1708500" cy="415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Moustache Magic Grip Shock</a:t>
            </a:r>
            <a:endParaRPr sz="900">
              <a:latin typeface="Rubik"/>
              <a:ea typeface="Rubik"/>
              <a:cs typeface="Rubik"/>
              <a:sym typeface="Rubik"/>
            </a:endParaRPr>
          </a:p>
        </p:txBody>
      </p:sp>
      <p:sp>
        <p:nvSpPr>
          <p:cNvPr id="634" name="Google Shape;634;p61"/>
          <p:cNvSpPr txBox="1"/>
          <p:nvPr/>
        </p:nvSpPr>
        <p:spPr>
          <a:xfrm>
            <a:off x="7019525" y="2767050"/>
            <a:ext cx="13497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Bosch  500Wh battery</a:t>
            </a:r>
            <a:endParaRPr sz="900">
              <a:latin typeface="Rubik"/>
              <a:ea typeface="Rubik"/>
              <a:cs typeface="Rubik"/>
              <a:sym typeface="Rubik"/>
            </a:endParaRPr>
          </a:p>
        </p:txBody>
      </p:sp>
      <p:sp>
        <p:nvSpPr>
          <p:cNvPr id="635" name="Google Shape;635;p61"/>
          <p:cNvSpPr txBox="1"/>
          <p:nvPr/>
        </p:nvSpPr>
        <p:spPr>
          <a:xfrm>
            <a:off x="5814925" y="1785363"/>
            <a:ext cx="25863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Bosch Performance Line CX motor </a:t>
            </a:r>
            <a:endParaRPr sz="900">
              <a:latin typeface="Rubik"/>
              <a:ea typeface="Rubik"/>
              <a:cs typeface="Rubik"/>
              <a:sym typeface="Rubik"/>
            </a:endParaRPr>
          </a:p>
          <a:p>
            <a:pPr indent="0" lvl="0" marL="0" rtl="0" algn="r">
              <a:spcBef>
                <a:spcPts val="0"/>
              </a:spcBef>
              <a:spcAft>
                <a:spcPts val="0"/>
              </a:spcAft>
              <a:buNone/>
            </a:pPr>
            <a:r>
              <a:t/>
            </a:r>
            <a:endParaRPr sz="900">
              <a:latin typeface="Rubik"/>
              <a:ea typeface="Rubik"/>
              <a:cs typeface="Rubik"/>
              <a:sym typeface="Rubik"/>
            </a:endParaRPr>
          </a:p>
        </p:txBody>
      </p:sp>
      <p:sp>
        <p:nvSpPr>
          <p:cNvPr id="636" name="Google Shape;636;p61"/>
          <p:cNvSpPr txBox="1"/>
          <p:nvPr/>
        </p:nvSpPr>
        <p:spPr>
          <a:xfrm>
            <a:off x="950850" y="2193100"/>
            <a:ext cx="1273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Maxxis Rekon 27.5x2.80 Tubeless ready tyres</a:t>
            </a:r>
            <a:endParaRPr sz="900">
              <a:latin typeface="Rubik"/>
              <a:ea typeface="Rubik"/>
              <a:cs typeface="Rubik"/>
              <a:sym typeface="Rubik"/>
            </a:endParaRPr>
          </a:p>
        </p:txBody>
      </p:sp>
      <p:cxnSp>
        <p:nvCxnSpPr>
          <p:cNvPr id="637" name="Google Shape;637;p61"/>
          <p:cNvCxnSpPr/>
          <p:nvPr/>
        </p:nvCxnSpPr>
        <p:spPr>
          <a:xfrm flipH="1">
            <a:off x="5434250" y="1342625"/>
            <a:ext cx="706500" cy="134400"/>
          </a:xfrm>
          <a:prstGeom prst="straightConnector1">
            <a:avLst/>
          </a:prstGeom>
          <a:noFill/>
          <a:ln cap="flat" cmpd="sng" w="9525">
            <a:solidFill>
              <a:schemeClr val="accent1"/>
            </a:solidFill>
            <a:prstDash val="solid"/>
            <a:round/>
            <a:headEnd len="med" w="med" type="none"/>
            <a:tailEnd len="med" w="med" type="triangle"/>
          </a:ln>
        </p:spPr>
      </p:cxnSp>
      <p:cxnSp>
        <p:nvCxnSpPr>
          <p:cNvPr id="638" name="Google Shape;638;p61"/>
          <p:cNvCxnSpPr>
            <a:stCxn id="634" idx="1"/>
          </p:cNvCxnSpPr>
          <p:nvPr/>
        </p:nvCxnSpPr>
        <p:spPr>
          <a:xfrm rot="10800000">
            <a:off x="4720325" y="2586300"/>
            <a:ext cx="2299200" cy="350100"/>
          </a:xfrm>
          <a:prstGeom prst="straightConnector1">
            <a:avLst/>
          </a:prstGeom>
          <a:noFill/>
          <a:ln cap="flat" cmpd="sng" w="9525">
            <a:solidFill>
              <a:schemeClr val="accent1"/>
            </a:solidFill>
            <a:prstDash val="solid"/>
            <a:round/>
            <a:headEnd len="med" w="med" type="none"/>
            <a:tailEnd len="med" w="med" type="triangle"/>
          </a:ln>
        </p:spPr>
      </p:cxnSp>
      <p:cxnSp>
        <p:nvCxnSpPr>
          <p:cNvPr id="639" name="Google Shape;639;p61"/>
          <p:cNvCxnSpPr/>
          <p:nvPr/>
        </p:nvCxnSpPr>
        <p:spPr>
          <a:xfrm flipH="1">
            <a:off x="4611550" y="2063400"/>
            <a:ext cx="1868400" cy="231000"/>
          </a:xfrm>
          <a:prstGeom prst="straightConnector1">
            <a:avLst/>
          </a:prstGeom>
          <a:noFill/>
          <a:ln cap="flat" cmpd="sng" w="9525">
            <a:solidFill>
              <a:schemeClr val="accent1"/>
            </a:solidFill>
            <a:prstDash val="solid"/>
            <a:round/>
            <a:headEnd len="med" w="med" type="none"/>
            <a:tailEnd len="med" w="med" type="triangle"/>
          </a:ln>
        </p:spPr>
      </p:cxnSp>
      <p:cxnSp>
        <p:nvCxnSpPr>
          <p:cNvPr id="640" name="Google Shape;640;p61"/>
          <p:cNvCxnSpPr/>
          <p:nvPr/>
        </p:nvCxnSpPr>
        <p:spPr>
          <a:xfrm>
            <a:off x="2031075" y="2537150"/>
            <a:ext cx="390900" cy="114300"/>
          </a:xfrm>
          <a:prstGeom prst="straightConnector1">
            <a:avLst/>
          </a:prstGeom>
          <a:noFill/>
          <a:ln cap="flat" cmpd="sng" w="9525">
            <a:solidFill>
              <a:schemeClr val="accent1"/>
            </a:solidFill>
            <a:prstDash val="solid"/>
            <a:round/>
            <a:headEnd len="med" w="med" type="none"/>
            <a:tailEnd len="med" w="med" type="triangle"/>
          </a:ln>
        </p:spPr>
      </p:cxnSp>
      <p:sp>
        <p:nvSpPr>
          <p:cNvPr id="641" name="Google Shape;641;p61"/>
          <p:cNvSpPr txBox="1"/>
          <p:nvPr/>
        </p:nvSpPr>
        <p:spPr>
          <a:xfrm>
            <a:off x="1964550" y="1413200"/>
            <a:ext cx="997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Dropper seat-post</a:t>
            </a:r>
            <a:endParaRPr sz="900">
              <a:latin typeface="Rubik"/>
              <a:ea typeface="Rubik"/>
              <a:cs typeface="Rubik"/>
              <a:sym typeface="Rubik"/>
            </a:endParaRPr>
          </a:p>
        </p:txBody>
      </p:sp>
      <p:cxnSp>
        <p:nvCxnSpPr>
          <p:cNvPr id="642" name="Google Shape;642;p61"/>
          <p:cNvCxnSpPr/>
          <p:nvPr/>
        </p:nvCxnSpPr>
        <p:spPr>
          <a:xfrm>
            <a:off x="2925525" y="1646475"/>
            <a:ext cx="587700" cy="273300"/>
          </a:xfrm>
          <a:prstGeom prst="straightConnector1">
            <a:avLst/>
          </a:prstGeom>
          <a:noFill/>
          <a:ln cap="flat" cmpd="sng" w="9525">
            <a:solidFill>
              <a:schemeClr val="accent1"/>
            </a:solidFill>
            <a:prstDash val="solid"/>
            <a:round/>
            <a:headEnd len="med" w="med" type="none"/>
            <a:tailEnd len="med" w="med" type="triangle"/>
          </a:ln>
        </p:spPr>
      </p:cxnSp>
      <p:sp>
        <p:nvSpPr>
          <p:cNvPr id="643" name="Google Shape;643;p61"/>
          <p:cNvSpPr txBox="1"/>
          <p:nvPr/>
        </p:nvSpPr>
        <p:spPr>
          <a:xfrm>
            <a:off x="573375" y="3624375"/>
            <a:ext cx="14577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900">
                <a:latin typeface="Rubik"/>
                <a:ea typeface="Rubik"/>
                <a:cs typeface="Rubik"/>
                <a:sym typeface="Rubik"/>
              </a:rPr>
              <a:t>Shimano Deore 11 speed</a:t>
            </a:r>
            <a:endParaRPr sz="900">
              <a:latin typeface="Rubik"/>
              <a:ea typeface="Rubik"/>
              <a:cs typeface="Rubik"/>
              <a:sym typeface="Rubik"/>
            </a:endParaRPr>
          </a:p>
          <a:p>
            <a:pPr indent="0" lvl="0" marL="0" rtl="0" algn="l">
              <a:spcBef>
                <a:spcPts val="0"/>
              </a:spcBef>
              <a:spcAft>
                <a:spcPts val="0"/>
              </a:spcAft>
              <a:buNone/>
            </a:pPr>
            <a:r>
              <a:t/>
            </a:r>
            <a:endParaRPr sz="900">
              <a:latin typeface="Rubik"/>
              <a:ea typeface="Rubik"/>
              <a:cs typeface="Rubik"/>
              <a:sym typeface="Rubik"/>
            </a:endParaRPr>
          </a:p>
        </p:txBody>
      </p:sp>
      <p:cxnSp>
        <p:nvCxnSpPr>
          <p:cNvPr id="644" name="Google Shape;644;p61"/>
          <p:cNvCxnSpPr/>
          <p:nvPr/>
        </p:nvCxnSpPr>
        <p:spPr>
          <a:xfrm flipH="1" rot="10800000">
            <a:off x="1851425" y="3384825"/>
            <a:ext cx="996300" cy="190800"/>
          </a:xfrm>
          <a:prstGeom prst="straightConnector1">
            <a:avLst/>
          </a:prstGeom>
          <a:noFill/>
          <a:ln cap="flat" cmpd="sng" w="9525">
            <a:solidFill>
              <a:schemeClr val="accent1"/>
            </a:solidFill>
            <a:prstDash val="solid"/>
            <a:round/>
            <a:headEnd len="med" w="med" type="none"/>
            <a:tailEnd len="med" w="med" type="triangle"/>
          </a:ln>
        </p:spPr>
      </p:cxnSp>
      <p:sp>
        <p:nvSpPr>
          <p:cNvPr id="645" name="Google Shape;645;p61"/>
          <p:cNvSpPr txBox="1"/>
          <p:nvPr>
            <p:ph type="title"/>
          </p:nvPr>
        </p:nvSpPr>
        <p:spPr>
          <a:xfrm>
            <a:off x="5094925" y="4411925"/>
            <a:ext cx="3306300" cy="415500"/>
          </a:xfrm>
          <a:prstGeom prst="rect">
            <a:avLst/>
          </a:prstGeom>
        </p:spPr>
        <p:txBody>
          <a:bodyPr anchorCtr="0" anchor="t" bIns="0" lIns="0" spcFirstLastPara="1" rIns="0" wrap="square" tIns="0">
            <a:normAutofit fontScale="90000"/>
          </a:bodyPr>
          <a:lstStyle/>
          <a:p>
            <a:pPr indent="0" lvl="0" marL="0" rtl="0" algn="r">
              <a:lnSpc>
                <a:spcPct val="100000"/>
              </a:lnSpc>
              <a:spcBef>
                <a:spcPts val="0"/>
              </a:spcBef>
              <a:spcAft>
                <a:spcPts val="0"/>
              </a:spcAft>
              <a:buNone/>
            </a:pPr>
            <a:r>
              <a:rPr lang="en" sz="1100"/>
              <a:t>The bike to expand your horizons, a fantastic entry level, full suspension option that is well-priced for an eMTB</a:t>
            </a:r>
            <a:endParaRPr/>
          </a:p>
        </p:txBody>
      </p:sp>
      <p:sp>
        <p:nvSpPr>
          <p:cNvPr id="646" name="Google Shape;646;p61"/>
          <p:cNvSpPr txBox="1"/>
          <p:nvPr>
            <p:ph type="title"/>
          </p:nvPr>
        </p:nvSpPr>
        <p:spPr>
          <a:xfrm>
            <a:off x="456500" y="4411925"/>
            <a:ext cx="3306300" cy="4155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990"/>
              <a:buNone/>
            </a:pPr>
            <a:r>
              <a:rPr lang="en" sz="889">
                <a:solidFill>
                  <a:schemeClr val="dk1"/>
                </a:solidFill>
              </a:rPr>
              <a:t>To view the product page for the Samedi 27 Wide 2 click </a:t>
            </a:r>
            <a:r>
              <a:rPr lang="en" sz="889" u="sng">
                <a:solidFill>
                  <a:schemeClr val="hlink"/>
                </a:solidFill>
                <a:hlinkClick r:id="rId4"/>
              </a:rPr>
              <a:t>here</a:t>
            </a:r>
            <a:endParaRPr sz="889">
              <a:solidFill>
                <a:schemeClr val="dk1"/>
              </a:solidFill>
            </a:endParaRPr>
          </a:p>
          <a:p>
            <a:pPr indent="0" lvl="0" marL="0" rtl="0" algn="l">
              <a:lnSpc>
                <a:spcPct val="100000"/>
              </a:lnSpc>
              <a:spcBef>
                <a:spcPts val="0"/>
              </a:spcBef>
              <a:spcAft>
                <a:spcPts val="0"/>
              </a:spcAft>
              <a:buSzPts val="990"/>
              <a:buNone/>
            </a:pPr>
            <a:r>
              <a:t/>
            </a:r>
            <a:endParaRPr sz="889">
              <a:solidFill>
                <a:schemeClr val="dk1"/>
              </a:solidFill>
            </a:endParaRPr>
          </a:p>
          <a:p>
            <a:pPr indent="0" lvl="0" marL="0" rtl="0" algn="l">
              <a:lnSpc>
                <a:spcPct val="100000"/>
              </a:lnSpc>
              <a:spcBef>
                <a:spcPts val="0"/>
              </a:spcBef>
              <a:spcAft>
                <a:spcPts val="0"/>
              </a:spcAft>
              <a:buSzPts val="990"/>
              <a:buNone/>
            </a:pPr>
            <a:r>
              <a:t/>
            </a:r>
            <a:endParaRPr sz="889">
              <a:solidFill>
                <a:schemeClr val="dk1"/>
              </a:solidFill>
            </a:endParaRPr>
          </a:p>
          <a:p>
            <a:pPr indent="0" lvl="0" marL="0" rtl="0" algn="l">
              <a:lnSpc>
                <a:spcPct val="100000"/>
              </a:lnSpc>
              <a:spcBef>
                <a:spcPts val="0"/>
              </a:spcBef>
              <a:spcAft>
                <a:spcPts val="0"/>
              </a:spcAft>
              <a:buSzPts val="990"/>
              <a:buNone/>
            </a:pPr>
            <a:r>
              <a:t/>
            </a:r>
            <a:endParaRPr sz="2060">
              <a:solidFill>
                <a:schemeClr val="dk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pic>
        <p:nvPicPr>
          <p:cNvPr id="651" name="Google Shape;651;p62"/>
          <p:cNvPicPr preferRelativeResize="0"/>
          <p:nvPr/>
        </p:nvPicPr>
        <p:blipFill>
          <a:blip r:embed="rId3">
            <a:alphaModFix/>
          </a:blip>
          <a:stretch>
            <a:fillRect/>
          </a:stretch>
        </p:blipFill>
        <p:spPr>
          <a:xfrm>
            <a:off x="2493950" y="1171325"/>
            <a:ext cx="4034028" cy="2434623"/>
          </a:xfrm>
          <a:prstGeom prst="rect">
            <a:avLst/>
          </a:prstGeom>
          <a:noFill/>
          <a:ln>
            <a:noFill/>
          </a:ln>
        </p:spPr>
      </p:pic>
      <p:sp>
        <p:nvSpPr>
          <p:cNvPr id="652" name="Google Shape;652;p62"/>
          <p:cNvSpPr txBox="1"/>
          <p:nvPr>
            <p:ph type="title"/>
          </p:nvPr>
        </p:nvSpPr>
        <p:spPr>
          <a:xfrm>
            <a:off x="474150" y="417625"/>
            <a:ext cx="84498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 </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TRAIL 29</a:t>
            </a:r>
            <a:endParaRPr/>
          </a:p>
        </p:txBody>
      </p:sp>
      <p:sp>
        <p:nvSpPr>
          <p:cNvPr id="653" name="Google Shape;653;p62"/>
          <p:cNvSpPr txBox="1"/>
          <p:nvPr/>
        </p:nvSpPr>
        <p:spPr>
          <a:xfrm>
            <a:off x="6645900" y="1186950"/>
            <a:ext cx="1522500" cy="415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Bosch LED Display</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Bosch eBike Flow App</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Control Unit</a:t>
            </a:r>
            <a:endParaRPr sz="900">
              <a:latin typeface="Rubik"/>
              <a:ea typeface="Rubik"/>
              <a:cs typeface="Rubik"/>
              <a:sym typeface="Rubik"/>
            </a:endParaRPr>
          </a:p>
        </p:txBody>
      </p:sp>
      <p:sp>
        <p:nvSpPr>
          <p:cNvPr id="654" name="Google Shape;654;p62"/>
          <p:cNvSpPr txBox="1"/>
          <p:nvPr/>
        </p:nvSpPr>
        <p:spPr>
          <a:xfrm>
            <a:off x="3277750" y="3710350"/>
            <a:ext cx="2217300" cy="415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900">
                <a:latin typeface="Rubik"/>
                <a:ea typeface="Rubik"/>
                <a:cs typeface="Rubik"/>
                <a:sym typeface="Rubik"/>
              </a:rPr>
              <a:t>Bosch Performance Line CX motor and </a:t>
            </a:r>
            <a:endParaRPr sz="900">
              <a:latin typeface="Rubik"/>
              <a:ea typeface="Rubik"/>
              <a:cs typeface="Rubik"/>
              <a:sym typeface="Rubik"/>
            </a:endParaRPr>
          </a:p>
          <a:p>
            <a:pPr indent="0" lvl="0" marL="0" rtl="0" algn="ctr">
              <a:spcBef>
                <a:spcPts val="0"/>
              </a:spcBef>
              <a:spcAft>
                <a:spcPts val="0"/>
              </a:spcAft>
              <a:buNone/>
            </a:pPr>
            <a:r>
              <a:rPr lang="en" sz="900">
                <a:latin typeface="Rubik"/>
                <a:ea typeface="Rubik"/>
                <a:cs typeface="Rubik"/>
                <a:sym typeface="Rubik"/>
              </a:rPr>
              <a:t>750Wh Bosch PowerTube </a:t>
            </a:r>
            <a:r>
              <a:rPr lang="en" sz="900">
                <a:latin typeface="Rubik"/>
                <a:ea typeface="Rubik"/>
                <a:cs typeface="Rubik"/>
                <a:sym typeface="Rubik"/>
              </a:rPr>
              <a:t>battery</a:t>
            </a:r>
            <a:r>
              <a:rPr lang="en" sz="900">
                <a:latin typeface="Rubik"/>
                <a:ea typeface="Rubik"/>
                <a:cs typeface="Rubik"/>
                <a:sym typeface="Rubik"/>
              </a:rPr>
              <a:t> (20% more range!) </a:t>
            </a:r>
            <a:endParaRPr sz="900">
              <a:latin typeface="Rubik"/>
              <a:ea typeface="Rubik"/>
              <a:cs typeface="Rubik"/>
              <a:sym typeface="Rubik"/>
            </a:endParaRPr>
          </a:p>
        </p:txBody>
      </p:sp>
      <p:sp>
        <p:nvSpPr>
          <p:cNvPr id="655" name="Google Shape;655;p62"/>
          <p:cNvSpPr txBox="1"/>
          <p:nvPr/>
        </p:nvSpPr>
        <p:spPr>
          <a:xfrm>
            <a:off x="708850" y="3532225"/>
            <a:ext cx="15225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Moustache Magic Grip Control</a:t>
            </a:r>
            <a:endParaRPr sz="900">
              <a:latin typeface="Rubik"/>
              <a:ea typeface="Rubik"/>
              <a:cs typeface="Rubik"/>
              <a:sym typeface="Rubik"/>
            </a:endParaRPr>
          </a:p>
        </p:txBody>
      </p:sp>
      <p:sp>
        <p:nvSpPr>
          <p:cNvPr id="656" name="Google Shape;656;p62"/>
          <p:cNvSpPr txBox="1"/>
          <p:nvPr/>
        </p:nvSpPr>
        <p:spPr>
          <a:xfrm>
            <a:off x="986150" y="2691425"/>
            <a:ext cx="1059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28” wheels</a:t>
            </a:r>
            <a:endParaRPr sz="900">
              <a:latin typeface="Rubik"/>
              <a:ea typeface="Rubik"/>
              <a:cs typeface="Rubik"/>
              <a:sym typeface="Rubik"/>
            </a:endParaRPr>
          </a:p>
        </p:txBody>
      </p:sp>
      <p:cxnSp>
        <p:nvCxnSpPr>
          <p:cNvPr id="657" name="Google Shape;657;p62"/>
          <p:cNvCxnSpPr/>
          <p:nvPr/>
        </p:nvCxnSpPr>
        <p:spPr>
          <a:xfrm flipH="1">
            <a:off x="5419850" y="1367850"/>
            <a:ext cx="1448400" cy="193800"/>
          </a:xfrm>
          <a:prstGeom prst="straightConnector1">
            <a:avLst/>
          </a:prstGeom>
          <a:noFill/>
          <a:ln cap="flat" cmpd="sng" w="9525">
            <a:solidFill>
              <a:schemeClr val="accent1"/>
            </a:solidFill>
            <a:prstDash val="solid"/>
            <a:round/>
            <a:headEnd len="med" w="med" type="none"/>
            <a:tailEnd len="med" w="med" type="triangle"/>
          </a:ln>
        </p:spPr>
      </p:cxnSp>
      <p:cxnSp>
        <p:nvCxnSpPr>
          <p:cNvPr id="658" name="Google Shape;658;p62"/>
          <p:cNvCxnSpPr/>
          <p:nvPr/>
        </p:nvCxnSpPr>
        <p:spPr>
          <a:xfrm flipH="1" rot="10800000">
            <a:off x="2029650" y="2940850"/>
            <a:ext cx="1785300" cy="560700"/>
          </a:xfrm>
          <a:prstGeom prst="straightConnector1">
            <a:avLst/>
          </a:prstGeom>
          <a:noFill/>
          <a:ln cap="flat" cmpd="sng" w="9525">
            <a:solidFill>
              <a:schemeClr val="accent1"/>
            </a:solidFill>
            <a:prstDash val="solid"/>
            <a:round/>
            <a:headEnd len="med" w="med" type="none"/>
            <a:tailEnd len="med" w="med" type="triangle"/>
          </a:ln>
        </p:spPr>
      </p:cxnSp>
      <p:cxnSp>
        <p:nvCxnSpPr>
          <p:cNvPr id="659" name="Google Shape;659;p62"/>
          <p:cNvCxnSpPr/>
          <p:nvPr/>
        </p:nvCxnSpPr>
        <p:spPr>
          <a:xfrm rot="10800000">
            <a:off x="4432150" y="3178150"/>
            <a:ext cx="88200" cy="427800"/>
          </a:xfrm>
          <a:prstGeom prst="straightConnector1">
            <a:avLst/>
          </a:prstGeom>
          <a:noFill/>
          <a:ln cap="flat" cmpd="sng" w="9525">
            <a:solidFill>
              <a:schemeClr val="accent1"/>
            </a:solidFill>
            <a:prstDash val="solid"/>
            <a:round/>
            <a:headEnd len="med" w="med" type="none"/>
            <a:tailEnd len="med" w="med" type="triangle"/>
          </a:ln>
        </p:spPr>
      </p:cxnSp>
      <p:cxnSp>
        <p:nvCxnSpPr>
          <p:cNvPr id="660" name="Google Shape;660;p62"/>
          <p:cNvCxnSpPr/>
          <p:nvPr/>
        </p:nvCxnSpPr>
        <p:spPr>
          <a:xfrm>
            <a:off x="1691725" y="2761275"/>
            <a:ext cx="484800" cy="72300"/>
          </a:xfrm>
          <a:prstGeom prst="straightConnector1">
            <a:avLst/>
          </a:prstGeom>
          <a:noFill/>
          <a:ln cap="flat" cmpd="sng" w="9525">
            <a:solidFill>
              <a:schemeClr val="accent1"/>
            </a:solidFill>
            <a:prstDash val="solid"/>
            <a:round/>
            <a:headEnd len="med" w="med" type="none"/>
            <a:tailEnd len="med" w="med" type="triangle"/>
          </a:ln>
        </p:spPr>
      </p:cxnSp>
      <p:sp>
        <p:nvSpPr>
          <p:cNvPr id="661" name="Google Shape;661;p62"/>
          <p:cNvSpPr txBox="1"/>
          <p:nvPr/>
        </p:nvSpPr>
        <p:spPr>
          <a:xfrm>
            <a:off x="1193063" y="1826338"/>
            <a:ext cx="1175400" cy="338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900">
                <a:latin typeface="Rubik"/>
                <a:ea typeface="Rubik"/>
                <a:cs typeface="Rubik"/>
                <a:sym typeface="Rubik"/>
              </a:rPr>
              <a:t>A new redefined geometry for 2022, oggering a lower centre of gravity</a:t>
            </a:r>
            <a:endParaRPr sz="900">
              <a:latin typeface="Rubik"/>
              <a:ea typeface="Rubik"/>
              <a:cs typeface="Rubik"/>
              <a:sym typeface="Rubik"/>
            </a:endParaRPr>
          </a:p>
        </p:txBody>
      </p:sp>
      <p:cxnSp>
        <p:nvCxnSpPr>
          <p:cNvPr id="662" name="Google Shape;662;p62"/>
          <p:cNvCxnSpPr/>
          <p:nvPr/>
        </p:nvCxnSpPr>
        <p:spPr>
          <a:xfrm>
            <a:off x="2317800" y="2006875"/>
            <a:ext cx="1342500" cy="162600"/>
          </a:xfrm>
          <a:prstGeom prst="straightConnector1">
            <a:avLst/>
          </a:prstGeom>
          <a:noFill/>
          <a:ln cap="flat" cmpd="sng" w="9525">
            <a:solidFill>
              <a:schemeClr val="accent1"/>
            </a:solidFill>
            <a:prstDash val="solid"/>
            <a:round/>
            <a:headEnd len="med" w="med" type="none"/>
            <a:tailEnd len="med" w="med" type="triangle"/>
          </a:ln>
        </p:spPr>
      </p:cxnSp>
      <p:sp>
        <p:nvSpPr>
          <p:cNvPr id="663" name="Google Shape;663;p62"/>
          <p:cNvSpPr txBox="1"/>
          <p:nvPr/>
        </p:nvSpPr>
        <p:spPr>
          <a:xfrm>
            <a:off x="1879700" y="1413188"/>
            <a:ext cx="1273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Dropper seat-post </a:t>
            </a:r>
            <a:endParaRPr sz="900">
              <a:latin typeface="Rubik"/>
              <a:ea typeface="Rubik"/>
              <a:cs typeface="Rubik"/>
              <a:sym typeface="Rubik"/>
            </a:endParaRPr>
          </a:p>
          <a:p>
            <a:pPr indent="0" lvl="0" marL="0" rtl="0" algn="l">
              <a:spcBef>
                <a:spcPts val="0"/>
              </a:spcBef>
              <a:spcAft>
                <a:spcPts val="0"/>
              </a:spcAft>
              <a:buNone/>
            </a:pPr>
            <a:r>
              <a:t/>
            </a:r>
            <a:endParaRPr sz="900">
              <a:latin typeface="Rubik"/>
              <a:ea typeface="Rubik"/>
              <a:cs typeface="Rubik"/>
              <a:sym typeface="Rubik"/>
            </a:endParaRPr>
          </a:p>
        </p:txBody>
      </p:sp>
      <p:cxnSp>
        <p:nvCxnSpPr>
          <p:cNvPr id="664" name="Google Shape;664;p62"/>
          <p:cNvCxnSpPr/>
          <p:nvPr/>
        </p:nvCxnSpPr>
        <p:spPr>
          <a:xfrm>
            <a:off x="2798325" y="1611150"/>
            <a:ext cx="897600" cy="346500"/>
          </a:xfrm>
          <a:prstGeom prst="straightConnector1">
            <a:avLst/>
          </a:prstGeom>
          <a:noFill/>
          <a:ln cap="flat" cmpd="sng" w="9525">
            <a:solidFill>
              <a:schemeClr val="accent1"/>
            </a:solidFill>
            <a:prstDash val="solid"/>
            <a:round/>
            <a:headEnd len="med" w="med" type="none"/>
            <a:tailEnd len="med" w="med" type="triangle"/>
          </a:ln>
        </p:spPr>
      </p:cxnSp>
      <p:sp>
        <p:nvSpPr>
          <p:cNvPr id="665" name="Google Shape;665;p62"/>
          <p:cNvSpPr txBox="1"/>
          <p:nvPr>
            <p:ph type="title"/>
          </p:nvPr>
        </p:nvSpPr>
        <p:spPr>
          <a:xfrm>
            <a:off x="2231350" y="417625"/>
            <a:ext cx="6169800" cy="415500"/>
          </a:xfrm>
          <a:prstGeom prst="rect">
            <a:avLst/>
          </a:prstGeom>
        </p:spPr>
        <p:txBody>
          <a:bodyPr anchorCtr="0" anchor="t" bIns="0" lIns="0" spcFirstLastPara="1" rIns="0" wrap="square" tIns="0">
            <a:noAutofit/>
          </a:bodyPr>
          <a:lstStyle/>
          <a:p>
            <a:pPr indent="0" lvl="0" marL="0" rtl="0" algn="r">
              <a:lnSpc>
                <a:spcPct val="100000"/>
              </a:lnSpc>
              <a:spcBef>
                <a:spcPts val="0"/>
              </a:spcBef>
              <a:spcAft>
                <a:spcPts val="0"/>
              </a:spcAft>
              <a:buNone/>
            </a:pPr>
            <a:r>
              <a:rPr lang="en" sz="2000"/>
              <a:t>Looking to find more about the new Trail? Read our article </a:t>
            </a:r>
            <a:r>
              <a:rPr lang="en" sz="2000" u="sng">
                <a:solidFill>
                  <a:schemeClr val="hlink"/>
                </a:solidFill>
                <a:hlinkClick r:id="rId4"/>
              </a:rPr>
              <a:t>here</a:t>
            </a:r>
            <a:endParaRPr sz="2000"/>
          </a:p>
          <a:p>
            <a:pPr indent="0" lvl="0" marL="0" rtl="0" algn="r">
              <a:lnSpc>
                <a:spcPct val="100000"/>
              </a:lnSpc>
              <a:spcBef>
                <a:spcPts val="0"/>
              </a:spcBef>
              <a:spcAft>
                <a:spcPts val="0"/>
              </a:spcAft>
              <a:buNone/>
            </a:pPr>
            <a:r>
              <a:t/>
            </a:r>
            <a:endParaRPr sz="2000"/>
          </a:p>
        </p:txBody>
      </p:sp>
      <p:sp>
        <p:nvSpPr>
          <p:cNvPr id="666" name="Google Shape;666;p62"/>
          <p:cNvSpPr txBox="1"/>
          <p:nvPr>
            <p:ph type="title"/>
          </p:nvPr>
        </p:nvSpPr>
        <p:spPr>
          <a:xfrm>
            <a:off x="5386200" y="4343500"/>
            <a:ext cx="3186300" cy="4155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889">
                <a:solidFill>
                  <a:schemeClr val="dk1"/>
                </a:solidFill>
              </a:rPr>
              <a:t>To view the product page for the Trail 5 please click</a:t>
            </a:r>
            <a:r>
              <a:rPr lang="en" sz="889" u="sng">
                <a:solidFill>
                  <a:schemeClr val="hlink"/>
                </a:solidFill>
                <a:hlinkClick r:id="rId5"/>
              </a:rPr>
              <a:t> here</a:t>
            </a:r>
            <a:endParaRPr sz="889">
              <a:solidFill>
                <a:schemeClr val="dk1"/>
              </a:solidFill>
            </a:endParaRPr>
          </a:p>
          <a:p>
            <a:pPr indent="0" lvl="0" marL="0" rtl="0" algn="l">
              <a:lnSpc>
                <a:spcPct val="100000"/>
              </a:lnSpc>
              <a:spcBef>
                <a:spcPts val="0"/>
              </a:spcBef>
              <a:spcAft>
                <a:spcPts val="0"/>
              </a:spcAft>
              <a:buNone/>
            </a:pPr>
            <a:r>
              <a:rPr lang="en" sz="889">
                <a:solidFill>
                  <a:schemeClr val="dk1"/>
                </a:solidFill>
              </a:rPr>
              <a:t>To view the product page for the Trail 9 please click </a:t>
            </a:r>
            <a:r>
              <a:rPr lang="en" sz="889" u="sng">
                <a:solidFill>
                  <a:schemeClr val="hlink"/>
                </a:solidFill>
                <a:hlinkClick r:id="rId6"/>
              </a:rPr>
              <a:t>here</a:t>
            </a:r>
            <a:r>
              <a:rPr lang="en" sz="889">
                <a:solidFill>
                  <a:schemeClr val="dk1"/>
                </a:solidFill>
              </a:rPr>
              <a:t>. </a:t>
            </a:r>
            <a:endParaRPr sz="889">
              <a:solidFill>
                <a:schemeClr val="dk1"/>
              </a:solidFill>
            </a:endParaRPr>
          </a:p>
          <a:p>
            <a:pPr indent="0" lvl="0" marL="0" rtl="0" algn="l">
              <a:lnSpc>
                <a:spcPct val="100000"/>
              </a:lnSpc>
              <a:spcBef>
                <a:spcPts val="0"/>
              </a:spcBef>
              <a:spcAft>
                <a:spcPts val="0"/>
              </a:spcAft>
              <a:buSzPts val="990"/>
              <a:buNone/>
            </a:pPr>
            <a:r>
              <a:t/>
            </a:r>
            <a:endParaRPr sz="889">
              <a:solidFill>
                <a:schemeClr val="dk1"/>
              </a:solidFill>
            </a:endParaRPr>
          </a:p>
        </p:txBody>
      </p:sp>
      <p:sp>
        <p:nvSpPr>
          <p:cNvPr id="667" name="Google Shape;667;p62"/>
          <p:cNvSpPr txBox="1"/>
          <p:nvPr/>
        </p:nvSpPr>
        <p:spPr>
          <a:xfrm>
            <a:off x="6878700" y="3157225"/>
            <a:ext cx="1522500" cy="713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All Trail’ specifications depend on upgrades with the front fork, brakes and cassette</a:t>
            </a:r>
            <a:endParaRPr sz="900">
              <a:latin typeface="Rubik"/>
              <a:ea typeface="Rubik"/>
              <a:cs typeface="Rubik"/>
              <a:sym typeface="Rubik"/>
            </a:endParaRPr>
          </a:p>
          <a:p>
            <a:pPr indent="0" lvl="0" marL="0" rtl="0" algn="r">
              <a:spcBef>
                <a:spcPts val="0"/>
              </a:spcBef>
              <a:spcAft>
                <a:spcPts val="0"/>
              </a:spcAft>
              <a:buNone/>
            </a:pPr>
            <a:r>
              <a:t/>
            </a:r>
            <a:endParaRPr sz="900">
              <a:latin typeface="Rubik"/>
              <a:ea typeface="Rubik"/>
              <a:cs typeface="Rubik"/>
              <a:sym typeface="Rubik"/>
            </a:endParaRPr>
          </a:p>
        </p:txBody>
      </p:sp>
      <p:cxnSp>
        <p:nvCxnSpPr>
          <p:cNvPr id="668" name="Google Shape;668;p62"/>
          <p:cNvCxnSpPr/>
          <p:nvPr/>
        </p:nvCxnSpPr>
        <p:spPr>
          <a:xfrm rot="10800000">
            <a:off x="6246500" y="3060988"/>
            <a:ext cx="1667700" cy="219000"/>
          </a:xfrm>
          <a:prstGeom prst="straightConnector1">
            <a:avLst/>
          </a:prstGeom>
          <a:noFill/>
          <a:ln cap="flat" cmpd="sng" w="9525">
            <a:solidFill>
              <a:schemeClr val="accent1"/>
            </a:solidFill>
            <a:prstDash val="solid"/>
            <a:round/>
            <a:headEnd len="med" w="med" type="none"/>
            <a:tailEnd len="med" w="med" type="triangle"/>
          </a:ln>
        </p:spPr>
      </p:cxnSp>
      <p:sp>
        <p:nvSpPr>
          <p:cNvPr id="669" name="Google Shape;669;p62"/>
          <p:cNvSpPr txBox="1"/>
          <p:nvPr/>
        </p:nvSpPr>
        <p:spPr>
          <a:xfrm>
            <a:off x="2641200" y="4624425"/>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latin typeface="Rubik"/>
                <a:ea typeface="Rubik"/>
                <a:cs typeface="Rubik"/>
                <a:sym typeface="Rubik"/>
              </a:rPr>
              <a:t>Bosch Smart System available on majority of new Trail models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pic>
        <p:nvPicPr>
          <p:cNvPr id="674" name="Google Shape;674;p63"/>
          <p:cNvPicPr preferRelativeResize="0"/>
          <p:nvPr/>
        </p:nvPicPr>
        <p:blipFill>
          <a:blip r:embed="rId3">
            <a:alphaModFix/>
          </a:blip>
          <a:stretch>
            <a:fillRect/>
          </a:stretch>
        </p:blipFill>
        <p:spPr>
          <a:xfrm>
            <a:off x="2197350" y="1000838"/>
            <a:ext cx="4637425" cy="2769325"/>
          </a:xfrm>
          <a:prstGeom prst="rect">
            <a:avLst/>
          </a:prstGeom>
          <a:noFill/>
          <a:ln>
            <a:noFill/>
          </a:ln>
        </p:spPr>
      </p:pic>
      <p:sp>
        <p:nvSpPr>
          <p:cNvPr id="675" name="Google Shape;675;p63"/>
          <p:cNvSpPr txBox="1"/>
          <p:nvPr>
            <p:ph type="title"/>
          </p:nvPr>
        </p:nvSpPr>
        <p:spPr>
          <a:xfrm>
            <a:off x="438400" y="290225"/>
            <a:ext cx="80298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 </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Game 29</a:t>
            </a:r>
            <a:endParaRPr>
              <a:latin typeface="Rubik Medium"/>
              <a:ea typeface="Rubik Medium"/>
              <a:cs typeface="Rubik Medium"/>
              <a:sym typeface="Rubik Medium"/>
            </a:endParaRPr>
          </a:p>
        </p:txBody>
      </p:sp>
      <p:sp>
        <p:nvSpPr>
          <p:cNvPr id="676" name="Google Shape;676;p63"/>
          <p:cNvSpPr txBox="1"/>
          <p:nvPr/>
        </p:nvSpPr>
        <p:spPr>
          <a:xfrm>
            <a:off x="6770700" y="1244125"/>
            <a:ext cx="1560000" cy="415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Bosch LED Display</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Bosch Kiox 300 </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Bosch eBike Flow App</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Control Unit  </a:t>
            </a:r>
            <a:endParaRPr sz="900">
              <a:latin typeface="Rubik"/>
              <a:ea typeface="Rubik"/>
              <a:cs typeface="Rubik"/>
              <a:sym typeface="Rubik"/>
            </a:endParaRPr>
          </a:p>
          <a:p>
            <a:pPr indent="0" lvl="0" marL="0" rtl="0" algn="r">
              <a:spcBef>
                <a:spcPts val="0"/>
              </a:spcBef>
              <a:spcAft>
                <a:spcPts val="0"/>
              </a:spcAft>
              <a:buNone/>
            </a:pPr>
            <a:r>
              <a:t/>
            </a:r>
            <a:endParaRPr sz="900">
              <a:latin typeface="Rubik"/>
              <a:ea typeface="Rubik"/>
              <a:cs typeface="Rubik"/>
              <a:sym typeface="Rubik"/>
            </a:endParaRPr>
          </a:p>
        </p:txBody>
      </p:sp>
      <p:sp>
        <p:nvSpPr>
          <p:cNvPr id="677" name="Google Shape;677;p63"/>
          <p:cNvSpPr txBox="1"/>
          <p:nvPr/>
        </p:nvSpPr>
        <p:spPr>
          <a:xfrm>
            <a:off x="749125" y="4044925"/>
            <a:ext cx="2878500" cy="492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900">
                <a:latin typeface="Rubik"/>
                <a:ea typeface="Rubik"/>
                <a:cs typeface="Rubik"/>
                <a:sym typeface="Rubik"/>
              </a:rPr>
              <a:t>Bosch Performance Line CX motor//</a:t>
            </a:r>
            <a:endParaRPr sz="900">
              <a:latin typeface="Rubik"/>
              <a:ea typeface="Rubik"/>
              <a:cs typeface="Rubik"/>
              <a:sym typeface="Rubik"/>
            </a:endParaRPr>
          </a:p>
          <a:p>
            <a:pPr indent="0" lvl="0" marL="0" rtl="0" algn="ctr">
              <a:spcBef>
                <a:spcPts val="0"/>
              </a:spcBef>
              <a:spcAft>
                <a:spcPts val="0"/>
              </a:spcAft>
              <a:buNone/>
            </a:pPr>
            <a:r>
              <a:rPr lang="en" sz="900">
                <a:latin typeface="Rubik"/>
                <a:ea typeface="Rubik"/>
                <a:cs typeface="Rubik"/>
                <a:sym typeface="Rubik"/>
              </a:rPr>
              <a:t>750Wh Bosch PowerTube Motor (20% more range!) </a:t>
            </a:r>
            <a:endParaRPr sz="900">
              <a:latin typeface="Rubik"/>
              <a:ea typeface="Rubik"/>
              <a:cs typeface="Rubik"/>
              <a:sym typeface="Rubik"/>
            </a:endParaRPr>
          </a:p>
        </p:txBody>
      </p:sp>
      <p:sp>
        <p:nvSpPr>
          <p:cNvPr id="678" name="Google Shape;678;p63"/>
          <p:cNvSpPr txBox="1"/>
          <p:nvPr/>
        </p:nvSpPr>
        <p:spPr>
          <a:xfrm>
            <a:off x="6815800" y="2760725"/>
            <a:ext cx="15225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Over 150mm of travel in front suspension</a:t>
            </a:r>
            <a:endParaRPr sz="900">
              <a:latin typeface="Rubik"/>
              <a:ea typeface="Rubik"/>
              <a:cs typeface="Rubik"/>
              <a:sym typeface="Rubik"/>
            </a:endParaRPr>
          </a:p>
          <a:p>
            <a:pPr indent="0" lvl="0" marL="0" rtl="0" algn="r">
              <a:spcBef>
                <a:spcPts val="0"/>
              </a:spcBef>
              <a:spcAft>
                <a:spcPts val="0"/>
              </a:spcAft>
              <a:buNone/>
            </a:pPr>
            <a:r>
              <a:t/>
            </a:r>
            <a:endParaRPr sz="900">
              <a:latin typeface="Rubik"/>
              <a:ea typeface="Rubik"/>
              <a:cs typeface="Rubik"/>
              <a:sym typeface="Rubik"/>
            </a:endParaRPr>
          </a:p>
        </p:txBody>
      </p:sp>
      <p:sp>
        <p:nvSpPr>
          <p:cNvPr id="679" name="Google Shape;679;p63"/>
          <p:cNvSpPr txBox="1"/>
          <p:nvPr/>
        </p:nvSpPr>
        <p:spPr>
          <a:xfrm>
            <a:off x="1137450" y="2093775"/>
            <a:ext cx="1059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29” wheels</a:t>
            </a:r>
            <a:endParaRPr sz="900">
              <a:latin typeface="Rubik"/>
              <a:ea typeface="Rubik"/>
              <a:cs typeface="Rubik"/>
              <a:sym typeface="Rubik"/>
            </a:endParaRPr>
          </a:p>
        </p:txBody>
      </p:sp>
      <p:cxnSp>
        <p:nvCxnSpPr>
          <p:cNvPr id="680" name="Google Shape;680;p63"/>
          <p:cNvCxnSpPr/>
          <p:nvPr/>
        </p:nvCxnSpPr>
        <p:spPr>
          <a:xfrm flipH="1">
            <a:off x="5363550" y="1279025"/>
            <a:ext cx="1851300" cy="296700"/>
          </a:xfrm>
          <a:prstGeom prst="straightConnector1">
            <a:avLst/>
          </a:prstGeom>
          <a:noFill/>
          <a:ln cap="flat" cmpd="sng" w="9525">
            <a:solidFill>
              <a:schemeClr val="accent1"/>
            </a:solidFill>
            <a:prstDash val="solid"/>
            <a:round/>
            <a:headEnd len="med" w="med" type="none"/>
            <a:tailEnd len="med" w="med" type="triangle"/>
          </a:ln>
        </p:spPr>
      </p:cxnSp>
      <p:cxnSp>
        <p:nvCxnSpPr>
          <p:cNvPr id="681" name="Google Shape;681;p63"/>
          <p:cNvCxnSpPr/>
          <p:nvPr/>
        </p:nvCxnSpPr>
        <p:spPr>
          <a:xfrm rot="10800000">
            <a:off x="5733425" y="2615925"/>
            <a:ext cx="1276500" cy="182400"/>
          </a:xfrm>
          <a:prstGeom prst="straightConnector1">
            <a:avLst/>
          </a:prstGeom>
          <a:noFill/>
          <a:ln cap="flat" cmpd="sng" w="9525">
            <a:solidFill>
              <a:schemeClr val="accent1"/>
            </a:solidFill>
            <a:prstDash val="solid"/>
            <a:round/>
            <a:headEnd len="med" w="med" type="none"/>
            <a:tailEnd len="med" w="med" type="triangle"/>
          </a:ln>
        </p:spPr>
      </p:cxnSp>
      <p:cxnSp>
        <p:nvCxnSpPr>
          <p:cNvPr id="682" name="Google Shape;682;p63"/>
          <p:cNvCxnSpPr/>
          <p:nvPr/>
        </p:nvCxnSpPr>
        <p:spPr>
          <a:xfrm flipH="1" rot="10800000">
            <a:off x="2046050" y="3240800"/>
            <a:ext cx="1983000" cy="846600"/>
          </a:xfrm>
          <a:prstGeom prst="straightConnector1">
            <a:avLst/>
          </a:prstGeom>
          <a:noFill/>
          <a:ln cap="flat" cmpd="sng" w="9525">
            <a:solidFill>
              <a:schemeClr val="accent1"/>
            </a:solidFill>
            <a:prstDash val="solid"/>
            <a:round/>
            <a:headEnd len="med" w="med" type="none"/>
            <a:tailEnd len="med" w="med" type="triangle"/>
          </a:ln>
        </p:spPr>
      </p:cxnSp>
      <p:cxnSp>
        <p:nvCxnSpPr>
          <p:cNvPr id="683" name="Google Shape;683;p63"/>
          <p:cNvCxnSpPr/>
          <p:nvPr/>
        </p:nvCxnSpPr>
        <p:spPr>
          <a:xfrm>
            <a:off x="1806450" y="2162138"/>
            <a:ext cx="589200" cy="254700"/>
          </a:xfrm>
          <a:prstGeom prst="straightConnector1">
            <a:avLst/>
          </a:prstGeom>
          <a:noFill/>
          <a:ln cap="flat" cmpd="sng" w="9525">
            <a:solidFill>
              <a:schemeClr val="accent1"/>
            </a:solidFill>
            <a:prstDash val="solid"/>
            <a:round/>
            <a:headEnd len="med" w="med" type="none"/>
            <a:tailEnd len="med" w="med" type="triangle"/>
          </a:ln>
        </p:spPr>
      </p:cxnSp>
      <p:sp>
        <p:nvSpPr>
          <p:cNvPr id="684" name="Google Shape;684;p63"/>
          <p:cNvSpPr txBox="1"/>
          <p:nvPr/>
        </p:nvSpPr>
        <p:spPr>
          <a:xfrm>
            <a:off x="1523975" y="1322075"/>
            <a:ext cx="997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Dropper seat-post</a:t>
            </a:r>
            <a:endParaRPr sz="900">
              <a:latin typeface="Rubik"/>
              <a:ea typeface="Rubik"/>
              <a:cs typeface="Rubik"/>
              <a:sym typeface="Rubik"/>
            </a:endParaRPr>
          </a:p>
        </p:txBody>
      </p:sp>
      <p:cxnSp>
        <p:nvCxnSpPr>
          <p:cNvPr id="685" name="Google Shape;685;p63"/>
          <p:cNvCxnSpPr>
            <a:stCxn id="684" idx="3"/>
          </p:cNvCxnSpPr>
          <p:nvPr/>
        </p:nvCxnSpPr>
        <p:spPr>
          <a:xfrm>
            <a:off x="2521775" y="1391375"/>
            <a:ext cx="571200" cy="288000"/>
          </a:xfrm>
          <a:prstGeom prst="straightConnector1">
            <a:avLst/>
          </a:prstGeom>
          <a:noFill/>
          <a:ln cap="flat" cmpd="sng" w="9525">
            <a:solidFill>
              <a:schemeClr val="accent1"/>
            </a:solidFill>
            <a:prstDash val="solid"/>
            <a:round/>
            <a:headEnd len="med" w="med" type="none"/>
            <a:tailEnd len="med" w="med" type="triangle"/>
          </a:ln>
        </p:spPr>
      </p:cxnSp>
      <p:sp>
        <p:nvSpPr>
          <p:cNvPr id="686" name="Google Shape;686;p63"/>
          <p:cNvSpPr txBox="1"/>
          <p:nvPr/>
        </p:nvSpPr>
        <p:spPr>
          <a:xfrm>
            <a:off x="3724450" y="3908075"/>
            <a:ext cx="14577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900">
                <a:latin typeface="Rubik"/>
                <a:ea typeface="Rubik"/>
                <a:cs typeface="Rubik"/>
                <a:sym typeface="Rubik"/>
              </a:rPr>
              <a:t>Long chainstays</a:t>
            </a:r>
            <a:r>
              <a:rPr lang="en" sz="900">
                <a:latin typeface="Rubik"/>
                <a:ea typeface="Rubik"/>
                <a:cs typeface="Rubik"/>
                <a:sym typeface="Rubik"/>
              </a:rPr>
              <a:t> </a:t>
            </a:r>
            <a:endParaRPr sz="900">
              <a:latin typeface="Rubik"/>
              <a:ea typeface="Rubik"/>
              <a:cs typeface="Rubik"/>
              <a:sym typeface="Rubik"/>
            </a:endParaRPr>
          </a:p>
          <a:p>
            <a:pPr indent="0" lvl="0" marL="0" rtl="0" algn="l">
              <a:spcBef>
                <a:spcPts val="0"/>
              </a:spcBef>
              <a:spcAft>
                <a:spcPts val="0"/>
              </a:spcAft>
              <a:buNone/>
            </a:pPr>
            <a:r>
              <a:t/>
            </a:r>
            <a:endParaRPr sz="900">
              <a:latin typeface="Rubik"/>
              <a:ea typeface="Rubik"/>
              <a:cs typeface="Rubik"/>
              <a:sym typeface="Rubik"/>
            </a:endParaRPr>
          </a:p>
        </p:txBody>
      </p:sp>
      <p:cxnSp>
        <p:nvCxnSpPr>
          <p:cNvPr id="687" name="Google Shape;687;p63"/>
          <p:cNvCxnSpPr/>
          <p:nvPr/>
        </p:nvCxnSpPr>
        <p:spPr>
          <a:xfrm rot="10800000">
            <a:off x="3092775" y="3366175"/>
            <a:ext cx="807900" cy="513300"/>
          </a:xfrm>
          <a:prstGeom prst="straightConnector1">
            <a:avLst/>
          </a:prstGeom>
          <a:noFill/>
          <a:ln cap="flat" cmpd="sng" w="9525">
            <a:solidFill>
              <a:schemeClr val="accent1"/>
            </a:solidFill>
            <a:prstDash val="solid"/>
            <a:round/>
            <a:headEnd len="med" w="med" type="none"/>
            <a:tailEnd len="med" w="med" type="triangle"/>
          </a:ln>
        </p:spPr>
      </p:cxnSp>
      <p:sp>
        <p:nvSpPr>
          <p:cNvPr id="688" name="Google Shape;688;p63"/>
          <p:cNvSpPr txBox="1"/>
          <p:nvPr>
            <p:ph type="title"/>
          </p:nvPr>
        </p:nvSpPr>
        <p:spPr>
          <a:xfrm>
            <a:off x="5182150" y="4225700"/>
            <a:ext cx="3348900" cy="5727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t/>
            </a:r>
            <a:endParaRPr sz="889">
              <a:solidFill>
                <a:schemeClr val="dk1"/>
              </a:solidFill>
            </a:endParaRPr>
          </a:p>
          <a:p>
            <a:pPr indent="0" lvl="0" marL="0" rtl="0" algn="l">
              <a:lnSpc>
                <a:spcPct val="100000"/>
              </a:lnSpc>
              <a:spcBef>
                <a:spcPts val="0"/>
              </a:spcBef>
              <a:spcAft>
                <a:spcPts val="0"/>
              </a:spcAft>
              <a:buNone/>
            </a:pPr>
            <a:r>
              <a:rPr lang="en" sz="889">
                <a:solidFill>
                  <a:schemeClr val="dk1"/>
                </a:solidFill>
              </a:rPr>
              <a:t>To view the product page for the Game 9 please click </a:t>
            </a:r>
            <a:r>
              <a:rPr lang="en" sz="889" u="sng">
                <a:solidFill>
                  <a:schemeClr val="hlink"/>
                </a:solidFill>
                <a:hlinkClick r:id="rId4"/>
              </a:rPr>
              <a:t>here </a:t>
            </a:r>
            <a:endParaRPr sz="889">
              <a:solidFill>
                <a:schemeClr val="dk1"/>
              </a:solidFill>
            </a:endParaRPr>
          </a:p>
          <a:p>
            <a:pPr indent="0" lvl="0" marL="0" rtl="0" algn="l">
              <a:lnSpc>
                <a:spcPct val="100000"/>
              </a:lnSpc>
              <a:spcBef>
                <a:spcPts val="0"/>
              </a:spcBef>
              <a:spcAft>
                <a:spcPts val="0"/>
              </a:spcAft>
              <a:buNone/>
            </a:pPr>
            <a:r>
              <a:rPr lang="en" sz="889">
                <a:solidFill>
                  <a:schemeClr val="dk1"/>
                </a:solidFill>
              </a:rPr>
              <a:t>To view the product page for the Game 10 please click </a:t>
            </a:r>
            <a:r>
              <a:rPr lang="en" sz="889" u="sng">
                <a:solidFill>
                  <a:schemeClr val="hlink"/>
                </a:solidFill>
                <a:hlinkClick r:id="rId5"/>
              </a:rPr>
              <a:t>here </a:t>
            </a:r>
            <a:endParaRPr sz="889">
              <a:solidFill>
                <a:schemeClr val="dk1"/>
              </a:solidFill>
            </a:endParaRPr>
          </a:p>
          <a:p>
            <a:pPr indent="0" lvl="0" marL="0" rtl="0" algn="l">
              <a:lnSpc>
                <a:spcPct val="100000"/>
              </a:lnSpc>
              <a:spcBef>
                <a:spcPts val="0"/>
              </a:spcBef>
              <a:spcAft>
                <a:spcPts val="0"/>
              </a:spcAft>
              <a:buSzPts val="990"/>
              <a:buNone/>
            </a:pPr>
            <a:r>
              <a:t/>
            </a:r>
            <a:endParaRPr sz="889">
              <a:solidFill>
                <a:schemeClr val="dk1"/>
              </a:solidFill>
            </a:endParaRPr>
          </a:p>
        </p:txBody>
      </p:sp>
      <p:cxnSp>
        <p:nvCxnSpPr>
          <p:cNvPr id="689" name="Google Shape;689;p63"/>
          <p:cNvCxnSpPr/>
          <p:nvPr/>
        </p:nvCxnSpPr>
        <p:spPr>
          <a:xfrm flipH="1" rot="10800000">
            <a:off x="1806450" y="2717825"/>
            <a:ext cx="2231400" cy="763200"/>
          </a:xfrm>
          <a:prstGeom prst="straightConnector1">
            <a:avLst/>
          </a:prstGeom>
          <a:noFill/>
          <a:ln cap="flat" cmpd="sng" w="9525">
            <a:solidFill>
              <a:schemeClr val="accent1"/>
            </a:solidFill>
            <a:prstDash val="solid"/>
            <a:round/>
            <a:headEnd len="med" w="med" type="none"/>
            <a:tailEnd len="med" w="med" type="triangle"/>
          </a:ln>
        </p:spPr>
      </p:cxnSp>
      <p:sp>
        <p:nvSpPr>
          <p:cNvPr id="690" name="Google Shape;690;p63"/>
          <p:cNvSpPr txBox="1"/>
          <p:nvPr/>
        </p:nvSpPr>
        <p:spPr>
          <a:xfrm>
            <a:off x="2760400" y="230950"/>
            <a:ext cx="5583300" cy="800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i="1" lang="en" sz="2000">
                <a:solidFill>
                  <a:schemeClr val="accent1"/>
                </a:solidFill>
                <a:latin typeface="Rubik"/>
                <a:ea typeface="Rubik"/>
                <a:cs typeface="Rubik"/>
                <a:sym typeface="Rubik"/>
              </a:rPr>
              <a:t>Looking to find more about the new Game? Read our article </a:t>
            </a:r>
            <a:r>
              <a:rPr i="1" lang="en" sz="2000" u="sng">
                <a:solidFill>
                  <a:schemeClr val="accent1"/>
                </a:solidFill>
                <a:latin typeface="Rubik"/>
                <a:ea typeface="Rubik"/>
                <a:cs typeface="Rubik"/>
                <a:sym typeface="Rubik"/>
                <a:hlinkClick r:id="rId6">
                  <a:extLst>
                    <a:ext uri="{A12FA001-AC4F-418D-AE19-62706E023703}">
                      <ahyp:hlinkClr val="tx"/>
                    </a:ext>
                  </a:extLst>
                </a:hlinkClick>
              </a:rPr>
              <a:t>here</a:t>
            </a:r>
            <a:endParaRPr/>
          </a:p>
        </p:txBody>
      </p:sp>
      <p:sp>
        <p:nvSpPr>
          <p:cNvPr id="691" name="Google Shape;691;p63"/>
          <p:cNvSpPr txBox="1"/>
          <p:nvPr/>
        </p:nvSpPr>
        <p:spPr>
          <a:xfrm>
            <a:off x="183850" y="3463225"/>
            <a:ext cx="17241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Moustache Magic Grip Control</a:t>
            </a:r>
            <a:endParaRPr sz="900">
              <a:latin typeface="Rubik"/>
              <a:ea typeface="Rubik"/>
              <a:cs typeface="Rubik"/>
              <a:sym typeface="Rubik"/>
            </a:endParaRPr>
          </a:p>
          <a:p>
            <a:pPr indent="0" lvl="0" marL="0" rtl="0" algn="r">
              <a:spcBef>
                <a:spcPts val="0"/>
              </a:spcBef>
              <a:spcAft>
                <a:spcPts val="0"/>
              </a:spcAft>
              <a:buNone/>
            </a:pPr>
            <a:r>
              <a:t/>
            </a:r>
            <a:endParaRPr sz="900">
              <a:latin typeface="Rubik"/>
              <a:ea typeface="Rubik"/>
              <a:cs typeface="Rubik"/>
              <a:sym typeface="Rubik"/>
            </a:endParaRPr>
          </a:p>
        </p:txBody>
      </p:sp>
      <p:sp>
        <p:nvSpPr>
          <p:cNvPr id="692" name="Google Shape;692;p63"/>
          <p:cNvSpPr txBox="1"/>
          <p:nvPr/>
        </p:nvSpPr>
        <p:spPr>
          <a:xfrm>
            <a:off x="2953300" y="4684050"/>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latin typeface="Rubik"/>
                <a:ea typeface="Rubik"/>
                <a:cs typeface="Rubik"/>
                <a:sym typeface="Rubik"/>
              </a:rPr>
              <a:t>Bosch Smart System available on majority of new Game models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pic>
        <p:nvPicPr>
          <p:cNvPr id="697" name="Google Shape;697;p64"/>
          <p:cNvPicPr preferRelativeResize="0"/>
          <p:nvPr/>
        </p:nvPicPr>
        <p:blipFill>
          <a:blip r:embed="rId3">
            <a:alphaModFix/>
          </a:blip>
          <a:stretch>
            <a:fillRect/>
          </a:stretch>
        </p:blipFill>
        <p:spPr>
          <a:xfrm>
            <a:off x="2070663" y="904350"/>
            <a:ext cx="4724649" cy="3543498"/>
          </a:xfrm>
          <a:prstGeom prst="rect">
            <a:avLst/>
          </a:prstGeom>
          <a:noFill/>
          <a:ln>
            <a:noFill/>
          </a:ln>
        </p:spPr>
      </p:pic>
      <p:sp>
        <p:nvSpPr>
          <p:cNvPr id="698" name="Google Shape;698;p64"/>
          <p:cNvSpPr txBox="1"/>
          <p:nvPr>
            <p:ph type="title"/>
          </p:nvPr>
        </p:nvSpPr>
        <p:spPr>
          <a:xfrm>
            <a:off x="474150" y="417625"/>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a:t>MOUSTACHE</a:t>
            </a:r>
            <a:endParaRPr/>
          </a:p>
          <a:p>
            <a:pPr indent="0" lvl="0" marL="0" rtl="0" algn="l">
              <a:lnSpc>
                <a:spcPct val="100000"/>
              </a:lnSpc>
              <a:spcBef>
                <a:spcPts val="0"/>
              </a:spcBef>
              <a:spcAft>
                <a:spcPts val="0"/>
              </a:spcAft>
              <a:buNone/>
            </a:pPr>
            <a:r>
              <a:rPr lang="en">
                <a:latin typeface="Rubik Medium"/>
                <a:ea typeface="Rubik Medium"/>
                <a:cs typeface="Rubik Medium"/>
                <a:sym typeface="Rubik Medium"/>
              </a:rPr>
              <a:t>SAMEDI 27 WEEKEND FS DUAL (EQ)</a:t>
            </a:r>
            <a:endParaRPr sz="1400">
              <a:latin typeface="Rubik Medium"/>
              <a:ea typeface="Rubik Medium"/>
              <a:cs typeface="Rubik Medium"/>
              <a:sym typeface="Rubik Medium"/>
            </a:endParaRPr>
          </a:p>
          <a:p>
            <a:pPr indent="0" lvl="0" marL="0" rtl="0" algn="l">
              <a:lnSpc>
                <a:spcPct val="100000"/>
              </a:lnSpc>
              <a:spcBef>
                <a:spcPts val="0"/>
              </a:spcBef>
              <a:spcAft>
                <a:spcPts val="0"/>
              </a:spcAft>
              <a:buNone/>
            </a:pPr>
            <a:r>
              <a:t/>
            </a:r>
            <a:endParaRPr>
              <a:latin typeface="Rubik Medium"/>
              <a:ea typeface="Rubik Medium"/>
              <a:cs typeface="Rubik Medium"/>
              <a:sym typeface="Rubik Medium"/>
            </a:endParaRPr>
          </a:p>
          <a:p>
            <a:pPr indent="0" lvl="0" marL="0" rtl="0" algn="l">
              <a:lnSpc>
                <a:spcPct val="100000"/>
              </a:lnSpc>
              <a:spcBef>
                <a:spcPts val="0"/>
              </a:spcBef>
              <a:spcAft>
                <a:spcPts val="0"/>
              </a:spcAft>
              <a:buNone/>
            </a:pPr>
            <a:r>
              <a:t/>
            </a:r>
            <a:endParaRPr/>
          </a:p>
        </p:txBody>
      </p:sp>
      <p:sp>
        <p:nvSpPr>
          <p:cNvPr id="699" name="Google Shape;699;p64"/>
          <p:cNvSpPr txBox="1"/>
          <p:nvPr/>
        </p:nvSpPr>
        <p:spPr>
          <a:xfrm>
            <a:off x="6559375" y="996650"/>
            <a:ext cx="1284300" cy="492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Bosch Nyon Display</a:t>
            </a:r>
            <a:endParaRPr sz="900">
              <a:latin typeface="Rubik"/>
              <a:ea typeface="Rubik"/>
              <a:cs typeface="Rubik"/>
              <a:sym typeface="Rubik"/>
            </a:endParaRPr>
          </a:p>
        </p:txBody>
      </p:sp>
      <p:sp>
        <p:nvSpPr>
          <p:cNvPr id="700" name="Google Shape;700;p64"/>
          <p:cNvSpPr txBox="1"/>
          <p:nvPr/>
        </p:nvSpPr>
        <p:spPr>
          <a:xfrm>
            <a:off x="7019525" y="2767050"/>
            <a:ext cx="13497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t/>
            </a:r>
            <a:endParaRPr sz="900">
              <a:latin typeface="Rubik"/>
              <a:ea typeface="Rubik"/>
              <a:cs typeface="Rubik"/>
              <a:sym typeface="Rubik"/>
            </a:endParaRPr>
          </a:p>
        </p:txBody>
      </p:sp>
      <p:sp>
        <p:nvSpPr>
          <p:cNvPr id="701" name="Google Shape;701;p64"/>
          <p:cNvSpPr txBox="1"/>
          <p:nvPr/>
        </p:nvSpPr>
        <p:spPr>
          <a:xfrm>
            <a:off x="4115100" y="862388"/>
            <a:ext cx="2586300" cy="49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sz="900">
              <a:latin typeface="Rubik"/>
              <a:ea typeface="Rubik"/>
              <a:cs typeface="Rubik"/>
              <a:sym typeface="Rubik"/>
            </a:endParaRPr>
          </a:p>
        </p:txBody>
      </p:sp>
      <p:sp>
        <p:nvSpPr>
          <p:cNvPr id="702" name="Google Shape;702;p64"/>
          <p:cNvSpPr txBox="1"/>
          <p:nvPr/>
        </p:nvSpPr>
        <p:spPr>
          <a:xfrm>
            <a:off x="6846750" y="1820125"/>
            <a:ext cx="15225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RockShox 130mm travel suspension</a:t>
            </a:r>
            <a:endParaRPr sz="900">
              <a:latin typeface="Rubik"/>
              <a:ea typeface="Rubik"/>
              <a:cs typeface="Rubik"/>
              <a:sym typeface="Rubik"/>
            </a:endParaRPr>
          </a:p>
        </p:txBody>
      </p:sp>
      <p:sp>
        <p:nvSpPr>
          <p:cNvPr id="703" name="Google Shape;703;p64"/>
          <p:cNvSpPr txBox="1"/>
          <p:nvPr/>
        </p:nvSpPr>
        <p:spPr>
          <a:xfrm>
            <a:off x="388750" y="3200400"/>
            <a:ext cx="145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Maxxis Rekon 27.5x2.60 tubeless ready tyres </a:t>
            </a:r>
            <a:endParaRPr sz="900">
              <a:latin typeface="Rubik"/>
              <a:ea typeface="Rubik"/>
              <a:cs typeface="Rubik"/>
              <a:sym typeface="Rubik"/>
            </a:endParaRPr>
          </a:p>
        </p:txBody>
      </p:sp>
      <p:sp>
        <p:nvSpPr>
          <p:cNvPr id="704" name="Google Shape;704;p64"/>
          <p:cNvSpPr txBox="1"/>
          <p:nvPr/>
        </p:nvSpPr>
        <p:spPr>
          <a:xfrm>
            <a:off x="742825" y="2128000"/>
            <a:ext cx="10599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Option of a rear rack, mudguards and lights</a:t>
            </a:r>
            <a:endParaRPr sz="900">
              <a:latin typeface="Rubik"/>
              <a:ea typeface="Rubik"/>
              <a:cs typeface="Rubik"/>
              <a:sym typeface="Rubik"/>
            </a:endParaRPr>
          </a:p>
        </p:txBody>
      </p:sp>
      <p:cxnSp>
        <p:nvCxnSpPr>
          <p:cNvPr id="705" name="Google Shape;705;p64"/>
          <p:cNvCxnSpPr/>
          <p:nvPr/>
        </p:nvCxnSpPr>
        <p:spPr>
          <a:xfrm flipH="1">
            <a:off x="5475350" y="1367850"/>
            <a:ext cx="1392900" cy="157500"/>
          </a:xfrm>
          <a:prstGeom prst="straightConnector1">
            <a:avLst/>
          </a:prstGeom>
          <a:noFill/>
          <a:ln cap="flat" cmpd="sng" w="9525">
            <a:solidFill>
              <a:schemeClr val="accent1"/>
            </a:solidFill>
            <a:prstDash val="solid"/>
            <a:round/>
            <a:headEnd len="med" w="med" type="none"/>
            <a:tailEnd len="med" w="med" type="triangle"/>
          </a:ln>
        </p:spPr>
      </p:cxnSp>
      <p:cxnSp>
        <p:nvCxnSpPr>
          <p:cNvPr id="706" name="Google Shape;706;p64"/>
          <p:cNvCxnSpPr/>
          <p:nvPr/>
        </p:nvCxnSpPr>
        <p:spPr>
          <a:xfrm flipH="1">
            <a:off x="5733675" y="2073800"/>
            <a:ext cx="1758600" cy="542100"/>
          </a:xfrm>
          <a:prstGeom prst="straightConnector1">
            <a:avLst/>
          </a:prstGeom>
          <a:noFill/>
          <a:ln cap="flat" cmpd="sng" w="9525">
            <a:solidFill>
              <a:schemeClr val="accent1"/>
            </a:solidFill>
            <a:prstDash val="solid"/>
            <a:round/>
            <a:headEnd len="med" w="med" type="none"/>
            <a:tailEnd len="med" w="med" type="triangle"/>
          </a:ln>
        </p:spPr>
      </p:cxnSp>
      <p:cxnSp>
        <p:nvCxnSpPr>
          <p:cNvPr id="707" name="Google Shape;707;p64"/>
          <p:cNvCxnSpPr/>
          <p:nvPr/>
        </p:nvCxnSpPr>
        <p:spPr>
          <a:xfrm flipH="1" rot="10800000">
            <a:off x="1466300" y="2395325"/>
            <a:ext cx="765000" cy="100800"/>
          </a:xfrm>
          <a:prstGeom prst="straightConnector1">
            <a:avLst/>
          </a:prstGeom>
          <a:noFill/>
          <a:ln cap="flat" cmpd="sng" w="9525">
            <a:solidFill>
              <a:schemeClr val="accent1"/>
            </a:solidFill>
            <a:prstDash val="solid"/>
            <a:round/>
            <a:headEnd len="med" w="med" type="none"/>
            <a:tailEnd len="med" w="med" type="triangle"/>
          </a:ln>
        </p:spPr>
      </p:cxnSp>
      <p:cxnSp>
        <p:nvCxnSpPr>
          <p:cNvPr id="708" name="Google Shape;708;p64"/>
          <p:cNvCxnSpPr/>
          <p:nvPr/>
        </p:nvCxnSpPr>
        <p:spPr>
          <a:xfrm flipH="1" rot="10800000">
            <a:off x="1680275" y="3041700"/>
            <a:ext cx="430200" cy="317400"/>
          </a:xfrm>
          <a:prstGeom prst="straightConnector1">
            <a:avLst/>
          </a:prstGeom>
          <a:noFill/>
          <a:ln cap="flat" cmpd="sng" w="9525">
            <a:solidFill>
              <a:schemeClr val="accent1"/>
            </a:solidFill>
            <a:prstDash val="solid"/>
            <a:round/>
            <a:headEnd len="med" w="med" type="none"/>
            <a:tailEnd len="med" w="med" type="triangle"/>
          </a:ln>
        </p:spPr>
      </p:cxnSp>
      <p:sp>
        <p:nvSpPr>
          <p:cNvPr id="709" name="Google Shape;709;p64"/>
          <p:cNvSpPr txBox="1"/>
          <p:nvPr/>
        </p:nvSpPr>
        <p:spPr>
          <a:xfrm>
            <a:off x="7225763" y="3846588"/>
            <a:ext cx="1175400" cy="3387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900">
                <a:latin typeface="Rubik"/>
                <a:ea typeface="Rubik"/>
                <a:cs typeface="Rubik"/>
                <a:sym typeface="Rubik"/>
              </a:rPr>
              <a:t>Multi-terrain riding</a:t>
            </a:r>
            <a:endParaRPr sz="900">
              <a:latin typeface="Rubik"/>
              <a:ea typeface="Rubik"/>
              <a:cs typeface="Rubik"/>
              <a:sym typeface="Rubik"/>
            </a:endParaRPr>
          </a:p>
        </p:txBody>
      </p:sp>
      <p:cxnSp>
        <p:nvCxnSpPr>
          <p:cNvPr id="710" name="Google Shape;710;p64"/>
          <p:cNvCxnSpPr/>
          <p:nvPr/>
        </p:nvCxnSpPr>
        <p:spPr>
          <a:xfrm rot="10800000">
            <a:off x="6924725" y="3561275"/>
            <a:ext cx="699900" cy="346800"/>
          </a:xfrm>
          <a:prstGeom prst="straightConnector1">
            <a:avLst/>
          </a:prstGeom>
          <a:noFill/>
          <a:ln cap="flat" cmpd="sng" w="9525">
            <a:solidFill>
              <a:schemeClr val="accent1"/>
            </a:solidFill>
            <a:prstDash val="solid"/>
            <a:round/>
            <a:headEnd len="med" w="med" type="none"/>
            <a:tailEnd len="med" w="med" type="triangle"/>
          </a:ln>
        </p:spPr>
      </p:cxnSp>
      <p:sp>
        <p:nvSpPr>
          <p:cNvPr id="711" name="Google Shape;711;p64"/>
          <p:cNvSpPr txBox="1"/>
          <p:nvPr/>
        </p:nvSpPr>
        <p:spPr>
          <a:xfrm>
            <a:off x="1845900" y="1527450"/>
            <a:ext cx="10599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00">
                <a:latin typeface="Rubik"/>
                <a:ea typeface="Rubik"/>
                <a:cs typeface="Rubik"/>
                <a:sym typeface="Rubik"/>
              </a:rPr>
              <a:t>Dropper seat-post</a:t>
            </a:r>
            <a:endParaRPr sz="900">
              <a:latin typeface="Rubik"/>
              <a:ea typeface="Rubik"/>
              <a:cs typeface="Rubik"/>
              <a:sym typeface="Rubik"/>
            </a:endParaRPr>
          </a:p>
        </p:txBody>
      </p:sp>
      <p:cxnSp>
        <p:nvCxnSpPr>
          <p:cNvPr id="712" name="Google Shape;712;p64"/>
          <p:cNvCxnSpPr>
            <a:stCxn id="711" idx="3"/>
          </p:cNvCxnSpPr>
          <p:nvPr/>
        </p:nvCxnSpPr>
        <p:spPr>
          <a:xfrm>
            <a:off x="2905800" y="1596750"/>
            <a:ext cx="571200" cy="288000"/>
          </a:xfrm>
          <a:prstGeom prst="straightConnector1">
            <a:avLst/>
          </a:prstGeom>
          <a:noFill/>
          <a:ln cap="flat" cmpd="sng" w="9525">
            <a:solidFill>
              <a:schemeClr val="accent1"/>
            </a:solidFill>
            <a:prstDash val="solid"/>
            <a:round/>
            <a:headEnd len="med" w="med" type="none"/>
            <a:tailEnd len="med" w="med" type="triangle"/>
          </a:ln>
        </p:spPr>
      </p:cxnSp>
      <p:sp>
        <p:nvSpPr>
          <p:cNvPr id="713" name="Google Shape;713;p64"/>
          <p:cNvSpPr txBox="1"/>
          <p:nvPr/>
        </p:nvSpPr>
        <p:spPr>
          <a:xfrm>
            <a:off x="997225" y="4014725"/>
            <a:ext cx="14577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900">
                <a:latin typeface="Rubik"/>
                <a:ea typeface="Rubik"/>
                <a:cs typeface="Rubik"/>
                <a:sym typeface="Rubik"/>
              </a:rPr>
              <a:t>Shimano Deore CNM6-100, 12 Speed Chain </a:t>
            </a:r>
            <a:endParaRPr sz="900">
              <a:latin typeface="Rubik"/>
              <a:ea typeface="Rubik"/>
              <a:cs typeface="Rubik"/>
              <a:sym typeface="Rubik"/>
            </a:endParaRPr>
          </a:p>
        </p:txBody>
      </p:sp>
      <p:cxnSp>
        <p:nvCxnSpPr>
          <p:cNvPr id="714" name="Google Shape;714;p64"/>
          <p:cNvCxnSpPr/>
          <p:nvPr/>
        </p:nvCxnSpPr>
        <p:spPr>
          <a:xfrm flipH="1" rot="10800000">
            <a:off x="2134625" y="3366025"/>
            <a:ext cx="957900" cy="594900"/>
          </a:xfrm>
          <a:prstGeom prst="straightConnector1">
            <a:avLst/>
          </a:prstGeom>
          <a:noFill/>
          <a:ln cap="flat" cmpd="sng" w="9525">
            <a:solidFill>
              <a:schemeClr val="accent1"/>
            </a:solidFill>
            <a:prstDash val="solid"/>
            <a:round/>
            <a:headEnd len="med" w="med" type="none"/>
            <a:tailEnd len="med" w="med" type="triangle"/>
          </a:ln>
        </p:spPr>
      </p:cxnSp>
      <p:sp>
        <p:nvSpPr>
          <p:cNvPr id="715" name="Google Shape;715;p64"/>
          <p:cNvSpPr txBox="1"/>
          <p:nvPr/>
        </p:nvSpPr>
        <p:spPr>
          <a:xfrm>
            <a:off x="4210353" y="4291925"/>
            <a:ext cx="1457700" cy="33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900">
                <a:latin typeface="Rubik"/>
                <a:ea typeface="Rubik"/>
                <a:cs typeface="Rubik"/>
                <a:sym typeface="Rubik"/>
              </a:rPr>
              <a:t>DualBattery Configuration: </a:t>
            </a:r>
            <a:r>
              <a:rPr lang="en" sz="900">
                <a:latin typeface="Rubik"/>
                <a:ea typeface="Rubik"/>
                <a:cs typeface="Rubik"/>
                <a:sym typeface="Rubik"/>
              </a:rPr>
              <a:t>(up to 1125Wh of range</a:t>
            </a:r>
            <a:endParaRPr sz="900">
              <a:latin typeface="Rubik"/>
              <a:ea typeface="Rubik"/>
              <a:cs typeface="Rubik"/>
              <a:sym typeface="Rubik"/>
            </a:endParaRPr>
          </a:p>
          <a:p>
            <a:pPr indent="0" lvl="0" marL="0" rtl="0" algn="r">
              <a:spcBef>
                <a:spcPts val="0"/>
              </a:spcBef>
              <a:spcAft>
                <a:spcPts val="0"/>
              </a:spcAft>
              <a:buNone/>
            </a:pPr>
            <a:r>
              <a:rPr lang="en" sz="900">
                <a:latin typeface="Rubik"/>
                <a:ea typeface="Rubik"/>
                <a:cs typeface="Rubik"/>
                <a:sym typeface="Rubik"/>
              </a:rPr>
              <a:t>for loads of riding enjoyment!)</a:t>
            </a:r>
            <a:endParaRPr sz="900">
              <a:latin typeface="Rubik"/>
              <a:ea typeface="Rubik"/>
              <a:cs typeface="Rubik"/>
              <a:sym typeface="Rubik"/>
            </a:endParaRPr>
          </a:p>
        </p:txBody>
      </p:sp>
      <p:cxnSp>
        <p:nvCxnSpPr>
          <p:cNvPr id="716" name="Google Shape;716;p64"/>
          <p:cNvCxnSpPr/>
          <p:nvPr/>
        </p:nvCxnSpPr>
        <p:spPr>
          <a:xfrm rot="10800000">
            <a:off x="4577825" y="3112325"/>
            <a:ext cx="396000" cy="1179600"/>
          </a:xfrm>
          <a:prstGeom prst="straightConnector1">
            <a:avLst/>
          </a:prstGeom>
          <a:noFill/>
          <a:ln cap="flat" cmpd="sng" w="9525">
            <a:solidFill>
              <a:schemeClr val="accent1"/>
            </a:solidFill>
            <a:prstDash val="solid"/>
            <a:round/>
            <a:headEnd len="med" w="med" type="none"/>
            <a:tailEnd len="med" w="med" type="triangle"/>
          </a:ln>
        </p:spPr>
      </p:cxnSp>
      <p:sp>
        <p:nvSpPr>
          <p:cNvPr id="717" name="Google Shape;717;p64"/>
          <p:cNvSpPr txBox="1"/>
          <p:nvPr/>
        </p:nvSpPr>
        <p:spPr>
          <a:xfrm>
            <a:off x="1691400" y="453505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Rubik"/>
                <a:ea typeface="Rubik"/>
                <a:cs typeface="Rubik"/>
                <a:sym typeface="Rubik"/>
              </a:rPr>
              <a:t>Performance Line CX Motor</a:t>
            </a:r>
            <a:endParaRPr/>
          </a:p>
        </p:txBody>
      </p:sp>
      <p:cxnSp>
        <p:nvCxnSpPr>
          <p:cNvPr id="718" name="Google Shape;718;p64"/>
          <p:cNvCxnSpPr/>
          <p:nvPr/>
        </p:nvCxnSpPr>
        <p:spPr>
          <a:xfrm flipH="1" rot="10800000">
            <a:off x="3432400" y="3561275"/>
            <a:ext cx="510900" cy="982500"/>
          </a:xfrm>
          <a:prstGeom prst="straightConnector1">
            <a:avLst/>
          </a:prstGeom>
          <a:noFill/>
          <a:ln cap="flat" cmpd="sng" w="9525">
            <a:solidFill>
              <a:schemeClr val="accent1"/>
            </a:solidFill>
            <a:prstDash val="solid"/>
            <a:round/>
            <a:headEnd len="med" w="med" type="none"/>
            <a:tailEnd len="med" w="med" type="triangle"/>
          </a:ln>
        </p:spPr>
      </p:cxnSp>
      <p:sp>
        <p:nvSpPr>
          <p:cNvPr id="719" name="Google Shape;719;p64"/>
          <p:cNvSpPr txBox="1"/>
          <p:nvPr/>
        </p:nvSpPr>
        <p:spPr>
          <a:xfrm>
            <a:off x="5872175" y="4363600"/>
            <a:ext cx="3000000" cy="354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i="1" lang="en" sz="1100">
                <a:solidFill>
                  <a:schemeClr val="accent1"/>
                </a:solidFill>
                <a:latin typeface="Rubik"/>
                <a:ea typeface="Rubik"/>
                <a:cs typeface="Rubik"/>
                <a:sym typeface="Rubik"/>
              </a:rPr>
              <a:t>Quite literally your weekend adventure!</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65"/>
          <p:cNvSpPr/>
          <p:nvPr/>
        </p:nvSpPr>
        <p:spPr>
          <a:xfrm>
            <a:off x="3717150" y="-8250"/>
            <a:ext cx="8618700" cy="5160000"/>
          </a:xfrm>
          <a:prstGeom prst="parallelogram">
            <a:avLst>
              <a:gd fmla="val 25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65"/>
          <p:cNvSpPr txBox="1"/>
          <p:nvPr>
            <p:ph type="title"/>
          </p:nvPr>
        </p:nvSpPr>
        <p:spPr>
          <a:xfrm>
            <a:off x="509475" y="614250"/>
            <a:ext cx="7331100" cy="572700"/>
          </a:xfrm>
          <a:prstGeom prst="rect">
            <a:avLst/>
          </a:prstGeom>
        </p:spPr>
        <p:txBody>
          <a:bodyPr anchorCtr="0" anchor="t" bIns="0" lIns="0" spcFirstLastPara="1" rIns="0" wrap="square" tIns="0">
            <a:normAutofit fontScale="90000"/>
          </a:bodyPr>
          <a:lstStyle/>
          <a:p>
            <a:pPr indent="0" lvl="0" marL="0" rtl="0" algn="l">
              <a:lnSpc>
                <a:spcPct val="100000"/>
              </a:lnSpc>
              <a:spcBef>
                <a:spcPts val="0"/>
              </a:spcBef>
              <a:spcAft>
                <a:spcPts val="0"/>
              </a:spcAft>
              <a:buNone/>
            </a:pPr>
            <a:r>
              <a:rPr lang="en" sz="1444">
                <a:latin typeface="Rubik Medium"/>
                <a:ea typeface="Rubik Medium"/>
                <a:cs typeface="Rubik Medium"/>
                <a:sym typeface="Rubik Medium"/>
              </a:rPr>
              <a:t>SEE </a:t>
            </a:r>
            <a:r>
              <a:rPr lang="en" sz="1444">
                <a:latin typeface="Rubik Medium"/>
                <a:ea typeface="Rubik Medium"/>
                <a:cs typeface="Rubik Medium"/>
                <a:sym typeface="Rubik Medium"/>
              </a:rPr>
              <a:t>CHARLEY BOORMAN FROM THE </a:t>
            </a:r>
            <a:endParaRPr sz="1444">
              <a:latin typeface="Rubik Medium"/>
              <a:ea typeface="Rubik Medium"/>
              <a:cs typeface="Rubik Medium"/>
              <a:sym typeface="Rubik Medium"/>
            </a:endParaRPr>
          </a:p>
          <a:p>
            <a:pPr indent="0" lvl="0" marL="0" rtl="0" algn="l">
              <a:lnSpc>
                <a:spcPct val="100000"/>
              </a:lnSpc>
              <a:spcBef>
                <a:spcPts val="0"/>
              </a:spcBef>
              <a:spcAft>
                <a:spcPts val="0"/>
              </a:spcAft>
              <a:buNone/>
            </a:pPr>
            <a:r>
              <a:rPr lang="en" sz="1222"/>
              <a:t>LONG WAY ROUND, DOWN, AROUND</a:t>
            </a:r>
            <a:r>
              <a:rPr lang="en" sz="1222">
                <a:solidFill>
                  <a:srgbClr val="00D160"/>
                </a:solidFill>
              </a:rPr>
              <a:t> WITH HIS NEW WEEKEND</a:t>
            </a:r>
            <a:endParaRPr sz="1222">
              <a:solidFill>
                <a:srgbClr val="00D160"/>
              </a:solidFill>
            </a:endParaRPr>
          </a:p>
          <a:p>
            <a:pPr indent="0" lvl="0" marL="0" rtl="0" algn="l">
              <a:lnSpc>
                <a:spcPct val="115000"/>
              </a:lnSpc>
              <a:spcBef>
                <a:spcPts val="0"/>
              </a:spcBef>
              <a:spcAft>
                <a:spcPts val="0"/>
              </a:spcAft>
              <a:buNone/>
            </a:pPr>
            <a:r>
              <a:t/>
            </a:r>
            <a:endParaRPr i="0" sz="1100">
              <a:solidFill>
                <a:srgbClr val="000000"/>
              </a:solidFill>
              <a:latin typeface="Arial"/>
              <a:ea typeface="Arial"/>
              <a:cs typeface="Arial"/>
              <a:sym typeface="Arial"/>
            </a:endParaRPr>
          </a:p>
        </p:txBody>
      </p:sp>
      <p:sp>
        <p:nvSpPr>
          <p:cNvPr id="726" name="Google Shape;726;p65"/>
          <p:cNvSpPr txBox="1"/>
          <p:nvPr>
            <p:ph idx="1" type="body"/>
          </p:nvPr>
        </p:nvSpPr>
        <p:spPr>
          <a:xfrm>
            <a:off x="509475" y="1741525"/>
            <a:ext cx="5918700" cy="23733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t/>
            </a:r>
            <a:endParaRPr/>
          </a:p>
        </p:txBody>
      </p:sp>
      <p:sp>
        <p:nvSpPr>
          <p:cNvPr id="727" name="Google Shape;727;p65"/>
          <p:cNvSpPr txBox="1"/>
          <p:nvPr/>
        </p:nvSpPr>
        <p:spPr>
          <a:xfrm>
            <a:off x="4878775" y="4254975"/>
            <a:ext cx="36306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800">
                <a:solidFill>
                  <a:schemeClr val="lt1"/>
                </a:solidFill>
                <a:latin typeface="Rubik"/>
                <a:ea typeface="Rubik"/>
                <a:cs typeface="Rubik"/>
                <a:sym typeface="Rubik"/>
              </a:rPr>
              <a:t>To view the product page for the Dual EQ please click </a:t>
            </a:r>
            <a:r>
              <a:rPr lang="en" sz="800" u="sng">
                <a:solidFill>
                  <a:schemeClr val="hlink"/>
                </a:solidFill>
                <a:latin typeface="Rubik"/>
                <a:ea typeface="Rubik"/>
                <a:cs typeface="Rubik"/>
                <a:sym typeface="Rubik"/>
                <a:hlinkClick r:id="rId3"/>
              </a:rPr>
              <a:t>here</a:t>
            </a:r>
            <a:endParaRPr sz="800">
              <a:solidFill>
                <a:schemeClr val="lt1"/>
              </a:solidFill>
              <a:latin typeface="Rubik"/>
              <a:ea typeface="Rubik"/>
              <a:cs typeface="Rubik"/>
              <a:sym typeface="Rubik"/>
            </a:endParaRPr>
          </a:p>
          <a:p>
            <a:pPr indent="0" lvl="0" marL="0" rtl="0" algn="r">
              <a:spcBef>
                <a:spcPts val="0"/>
              </a:spcBef>
              <a:spcAft>
                <a:spcPts val="0"/>
              </a:spcAft>
              <a:buNone/>
            </a:pPr>
            <a:r>
              <a:rPr lang="en" sz="800">
                <a:solidFill>
                  <a:schemeClr val="lt1"/>
                </a:solidFill>
                <a:latin typeface="Rubik"/>
                <a:ea typeface="Rubik"/>
                <a:cs typeface="Rubik"/>
                <a:sym typeface="Rubik"/>
              </a:rPr>
              <a:t>To view the product page for the Non-EQ please click </a:t>
            </a:r>
            <a:r>
              <a:rPr lang="en" sz="800" u="sng">
                <a:solidFill>
                  <a:schemeClr val="hlink"/>
                </a:solidFill>
                <a:latin typeface="Rubik"/>
                <a:ea typeface="Rubik"/>
                <a:cs typeface="Rubik"/>
                <a:sym typeface="Rubik"/>
                <a:hlinkClick r:id="rId4"/>
              </a:rPr>
              <a:t>here</a:t>
            </a:r>
            <a:endParaRPr sz="800">
              <a:solidFill>
                <a:schemeClr val="lt1"/>
              </a:solidFill>
              <a:latin typeface="Rubik"/>
              <a:ea typeface="Rubik"/>
              <a:cs typeface="Rubik"/>
              <a:sym typeface="Rubik"/>
            </a:endParaRPr>
          </a:p>
        </p:txBody>
      </p:sp>
      <p:pic>
        <p:nvPicPr>
          <p:cNvPr descr="Welcome to Ben Jaconelli's new videos, a homemade amateur eBike series (😉) following him on his travels! In our new series Ben will be filming on his new DJI Pocket 4k camera and introducing friends of Fully Charged, taking our audience on tours of all things eBikes and some behind the scenes footage. &#10;&#10;Ben and Charley Boorman take over Episode 1. Charley talks about his new found love for eBikes and in particular his Moustache Samedi 27 Weekend FS Dual EQ 2021. &#10;&#10;Learn more about the Moustache Samedi 27 Weekend here: &#10;https://www.fullycharged.com/Moustache-Samedi-27-Weekend-FS-Dual-2021&#10;&#10;Book a consultation / test-ride here - https://calendly.com/fully-charged-ebikes &#10;&#10;Follow us on Social Media:&#10;&#10;Facebook - https://www.facebook.com/fullycharged​... &#10;Instagram - https://www.instagram.com/fullycharge​...&#10;Twitter - https://twitter.com/fullychargeduk/&#10;&#10;#CharleyBoorman #MoustacheWeekend #FullyCharged" id="728" name="Google Shape;728;p65" title="BJ's eBike POV Series #01 | Charley Boorman and his NEW Moustache Samedi 27 Weekend FS Dual EQ 2021">
            <a:hlinkClick r:id="rId5"/>
          </p:cNvPr>
          <p:cNvPicPr preferRelativeResize="0"/>
          <p:nvPr/>
        </p:nvPicPr>
        <p:blipFill>
          <a:blip r:embed="rId6">
            <a:alphaModFix/>
          </a:blip>
          <a:stretch>
            <a:fillRect/>
          </a:stretch>
        </p:blipFill>
        <p:spPr>
          <a:xfrm>
            <a:off x="509475" y="1633238"/>
            <a:ext cx="3164410" cy="2373300"/>
          </a:xfrm>
          <a:prstGeom prst="rect">
            <a:avLst/>
          </a:prstGeom>
          <a:noFill/>
          <a:ln>
            <a:noFill/>
          </a:ln>
        </p:spPr>
      </p:pic>
      <p:pic>
        <p:nvPicPr>
          <p:cNvPr descr="Ben takes adventurist and eBike enthusiast Charley Boorman to the Mecca of British mountain-biking, Peaslake, in the Surrey Hills for a light chat about Moustache and their range of products, focusing on the NEW Samedi 27 Weekend and the NEW Samedi 29 Game 10. &#10;&#10;Stay tuned for some great action with Charley in Peaslake come the summer!&#10;&#10;Learn more about the Moustache Samedi 27 Weekend&#10;https://staging.fullycharged.com/Moustache-Samedi-27-Weekend-FS-Dual-EQ-2021&#10;&#10;Learn more about the Moustache Samedi 29 Game 10  https://staging.fullycharged.com/Moustache-Samedi-29-Game-10-2021&#10;&#10;Book a consultation / test-ride here - https://calendly.com/fully-charged-ebikes &#10;&#10;Follow us on Social Media:&#10;&#10;Facebook - https://www.facebook.com/fullycharged... &#10;Instagram - https://www.instagram.com/fullycharge...&#10;Twitter - https://twitter.com/fullychargeduk/&#10;&#10;#charleyboorman #peaslakesurreyhills #moustachebikes" id="729" name="Google Shape;729;p65" title="NEW Moustache Electric Bikes Test Ride (with Charley Boorman!)">
            <a:hlinkClick r:id="rId7"/>
          </p:cNvPr>
          <p:cNvPicPr preferRelativeResize="0"/>
          <p:nvPr/>
        </p:nvPicPr>
        <p:blipFill>
          <a:blip r:embed="rId8">
            <a:alphaModFix/>
          </a:blip>
          <a:stretch>
            <a:fillRect/>
          </a:stretch>
        </p:blipFill>
        <p:spPr>
          <a:xfrm>
            <a:off x="5225024" y="1633238"/>
            <a:ext cx="3164400" cy="23732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8"/>
                                        </p:tgtEl>
                                        <p:attrNameLst>
                                          <p:attrName>style.visibility</p:attrName>
                                        </p:attrNameLst>
                                      </p:cBhvr>
                                      <p:to>
                                        <p:strVal val="visible"/>
                                      </p:to>
                                    </p:set>
                                    <p:animEffect filter="fade" transition="in">
                                      <p:cBhvr>
                                        <p:cTn dur="1000"/>
                                        <p:tgtEl>
                                          <p:spTgt spid="7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9"/>
                                        </p:tgtEl>
                                        <p:attrNameLst>
                                          <p:attrName>style.visibility</p:attrName>
                                        </p:attrNameLst>
                                      </p:cBhvr>
                                      <p:to>
                                        <p:strVal val="visible"/>
                                      </p:to>
                                    </p:set>
                                    <p:animEffect filter="fade" transition="in">
                                      <p:cBhvr>
                                        <p:cTn dur="1000"/>
                                        <p:tgtEl>
                                          <p:spTgt spid="7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3033"/>
        </a:solidFill>
      </p:bgPr>
    </p:bg>
    <p:spTree>
      <p:nvGrpSpPr>
        <p:cNvPr id="733" name="Shape 733"/>
        <p:cNvGrpSpPr/>
        <p:nvPr/>
      </p:nvGrpSpPr>
      <p:grpSpPr>
        <a:xfrm>
          <a:off x="0" y="0"/>
          <a:ext cx="0" cy="0"/>
          <a:chOff x="0" y="0"/>
          <a:chExt cx="0" cy="0"/>
        </a:xfrm>
      </p:grpSpPr>
      <p:pic>
        <p:nvPicPr>
          <p:cNvPr descr="We travelled down to Exmoor in South Somerset to visit @alexiadesile  who took us around her brand new electric mountain bike, the @MoustacheBikes-SmilingMachines  Game 9. To visit ﻿the Moustache Electric Mountain bike series here: https://www.fullycharged.com/e-bikes/bike-brand/Moustache&amp;filter=33?utm_source=youtube&amp;utm_medium=video&amp;utm_id=alexia-2022-game9&#10;﻿&#10;﻿All of the new Trail and Game series from Moustache come complete with the all new Bosch Smart System. You can find more about the Bosch Smart System here:&#10;﻿﻿https://www.fullycharged.com/The-All-New-Bosch-eBike-Systems-and-Updates-for-2023﻿﻿&#10;﻿﻿&#10;With the top of the range specifications on this bike, including the Fox 38 and @RideShimano ﻿XT, the Game 9 is the perfect bike for the weekend rider.&#10;&#10;--&#10;&#10;0:00 Intro&#10;0:21 Who's the bike for?&#10;0:48 What's it like having an e-bike?&#10;1:12 Geometry&#10;1:32 Suspension&#10;1:58 Features&#10;2:45 New 750wh battery&#10;3:33 New Bosch eBike Flow app&#10;4:02 Features of the new Smart System&#10;4:29 Price point&#10;4:52 Where to buy?&#10;&#10;--&#10;&#10;Book a consultation or test-ride at one of our stores here - https://calendly.com/fully-charged-ebikes&#10;&#10;Follow us on Social Media:&#10;&#10;Facebook - https://www.facebook.com/fullychargedebikes&#10;Instagram - https://www.instagram.com/fullychargeduk&#10;Twitter - https://twitter.com/fullychargeduk/﻿&#10;﻿&#10;﻿#FullyCharged #MoustacheBikes #eMTB" id="734" name="Google Shape;734;p66" title="We reviewed the 2022 Moustache Game 9 Electric Mountain Bike! | Fully Charged">
            <a:hlinkClick r:id="rId3"/>
          </p:cNvPr>
          <p:cNvPicPr preferRelativeResize="0"/>
          <p:nvPr/>
        </p:nvPicPr>
        <p:blipFill>
          <a:blip r:embed="rId4">
            <a:alphaModFix/>
          </a:blip>
          <a:stretch>
            <a:fillRect/>
          </a:stretch>
        </p:blipFill>
        <p:spPr>
          <a:xfrm>
            <a:off x="2592950" y="1186950"/>
            <a:ext cx="4327325" cy="2434125"/>
          </a:xfrm>
          <a:prstGeom prst="rect">
            <a:avLst/>
          </a:prstGeom>
          <a:noFill/>
          <a:ln>
            <a:noFill/>
          </a:ln>
          <a:effectLst>
            <a:outerShdw blurRad="57150" rotWithShape="0" algn="bl" dir="5400000" dist="19050">
              <a:srgbClr val="000000">
                <a:alpha val="50000"/>
              </a:srgbClr>
            </a:outerShdw>
          </a:effectLst>
        </p:spPr>
      </p:pic>
      <p:sp>
        <p:nvSpPr>
          <p:cNvPr id="735" name="Google Shape;735;p66"/>
          <p:cNvSpPr txBox="1"/>
          <p:nvPr/>
        </p:nvSpPr>
        <p:spPr>
          <a:xfrm>
            <a:off x="429075" y="455275"/>
            <a:ext cx="8089800" cy="59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444">
                <a:solidFill>
                  <a:schemeClr val="accent1"/>
                </a:solidFill>
                <a:latin typeface="Rubik Medium"/>
                <a:ea typeface="Rubik Medium"/>
                <a:cs typeface="Rubik Medium"/>
                <a:sym typeface="Rubik Medium"/>
              </a:rPr>
              <a:t>SEE eMTB Pro ALEXIA DESILE </a:t>
            </a:r>
            <a:endParaRPr i="1" sz="1444">
              <a:solidFill>
                <a:schemeClr val="accent1"/>
              </a:solidFill>
              <a:latin typeface="Rubik Medium"/>
              <a:ea typeface="Rubik Medium"/>
              <a:cs typeface="Rubik Medium"/>
              <a:sym typeface="Rubik Medium"/>
            </a:endParaRPr>
          </a:p>
          <a:p>
            <a:pPr indent="0" lvl="0" marL="0" rtl="0" algn="l">
              <a:spcBef>
                <a:spcPts val="0"/>
              </a:spcBef>
              <a:spcAft>
                <a:spcPts val="0"/>
              </a:spcAft>
              <a:buNone/>
            </a:pPr>
            <a:r>
              <a:rPr i="1" lang="en" sz="1222">
                <a:solidFill>
                  <a:schemeClr val="accent1"/>
                </a:solidFill>
                <a:latin typeface="Rubik"/>
                <a:ea typeface="Rubik"/>
                <a:cs typeface="Rubik"/>
                <a:sym typeface="Rubik"/>
              </a:rPr>
              <a:t>Take the Moustache Samedi 29 Game 9 through its paces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4"/>
                                        </p:tgtEl>
                                        <p:attrNameLst>
                                          <p:attrName>style.visibility</p:attrName>
                                        </p:attrNameLst>
                                      </p:cBhvr>
                                      <p:to>
                                        <p:strVal val="visible"/>
                                      </p:to>
                                    </p:set>
                                    <p:animEffect filter="fade" transition="in">
                                      <p:cBhvr>
                                        <p:cTn dur="1000"/>
                                        <p:tgtEl>
                                          <p:spTgt spid="7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67"/>
          <p:cNvSpPr txBox="1"/>
          <p:nvPr/>
        </p:nvSpPr>
        <p:spPr>
          <a:xfrm>
            <a:off x="600328" y="219074"/>
            <a:ext cx="4837500" cy="627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1800">
                <a:solidFill>
                  <a:schemeClr val="accent1"/>
                </a:solidFill>
                <a:latin typeface="Rubik SemiBold"/>
                <a:ea typeface="Rubik SemiBold"/>
                <a:cs typeface="Rubik SemiBold"/>
                <a:sym typeface="Rubik SemiBold"/>
              </a:rPr>
              <a:t>Get in touch with a Moustache bikes specialist to find out what suits you</a:t>
            </a:r>
            <a:endParaRPr/>
          </a:p>
        </p:txBody>
      </p:sp>
      <p:pic>
        <p:nvPicPr>
          <p:cNvPr id="741" name="Google Shape;741;p67"/>
          <p:cNvPicPr preferRelativeResize="0"/>
          <p:nvPr/>
        </p:nvPicPr>
        <p:blipFill>
          <a:blip r:embed="rId3">
            <a:alphaModFix/>
          </a:blip>
          <a:stretch>
            <a:fillRect/>
          </a:stretch>
        </p:blipFill>
        <p:spPr>
          <a:xfrm>
            <a:off x="6115618" y="319177"/>
            <a:ext cx="430377" cy="398477"/>
          </a:xfrm>
          <a:prstGeom prst="rect">
            <a:avLst/>
          </a:prstGeom>
          <a:noFill/>
          <a:ln>
            <a:noFill/>
          </a:ln>
        </p:spPr>
      </p:pic>
      <p:sp>
        <p:nvSpPr>
          <p:cNvPr id="742" name="Google Shape;742;p67"/>
          <p:cNvSpPr txBox="1"/>
          <p:nvPr/>
        </p:nvSpPr>
        <p:spPr>
          <a:xfrm>
            <a:off x="6729758" y="319175"/>
            <a:ext cx="2083200" cy="476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n" sz="950">
                <a:latin typeface="Rubik"/>
                <a:ea typeface="Rubik"/>
                <a:cs typeface="Rubik"/>
                <a:sym typeface="Rubik"/>
              </a:rPr>
              <a:t>Fully Charged London Bridge </a:t>
            </a:r>
            <a:endParaRPr b="1" sz="950">
              <a:latin typeface="Rubik"/>
              <a:ea typeface="Rubik"/>
              <a:cs typeface="Rubik"/>
              <a:sym typeface="Rubik"/>
            </a:endParaRPr>
          </a:p>
          <a:p>
            <a:pPr indent="0" lvl="0" marL="0" rtl="0" algn="l">
              <a:lnSpc>
                <a:spcPct val="115000"/>
              </a:lnSpc>
              <a:spcBef>
                <a:spcPts val="0"/>
              </a:spcBef>
              <a:spcAft>
                <a:spcPts val="0"/>
              </a:spcAft>
              <a:buNone/>
            </a:pPr>
            <a:r>
              <a:rPr lang="en" sz="1000">
                <a:latin typeface="Rubik Medium"/>
                <a:ea typeface="Rubik Medium"/>
                <a:cs typeface="Rubik Medium"/>
                <a:sym typeface="Rubik Medium"/>
              </a:rPr>
              <a:t>Contact</a:t>
            </a:r>
            <a:endParaRPr sz="1000">
              <a:latin typeface="Rubik Medium"/>
              <a:ea typeface="Rubik Medium"/>
              <a:cs typeface="Rubik Medium"/>
              <a:sym typeface="Rubik Medium"/>
            </a:endParaRPr>
          </a:p>
          <a:p>
            <a:pPr indent="0" lvl="0" marL="0" rtl="0" algn="l">
              <a:lnSpc>
                <a:spcPct val="115000"/>
              </a:lnSpc>
              <a:spcBef>
                <a:spcPts val="0"/>
              </a:spcBef>
              <a:spcAft>
                <a:spcPts val="0"/>
              </a:spcAft>
              <a:buNone/>
            </a:pPr>
            <a:r>
              <a:rPr lang="en" sz="850">
                <a:latin typeface="Rubik"/>
                <a:ea typeface="Rubik"/>
                <a:cs typeface="Rubik"/>
                <a:sym typeface="Rubik"/>
              </a:rPr>
              <a:t>0207 111 0977</a:t>
            </a:r>
            <a:endParaRPr sz="850">
              <a:latin typeface="Rubik"/>
              <a:ea typeface="Rubik"/>
              <a:cs typeface="Rubik"/>
              <a:sym typeface="Rubik"/>
            </a:endParaRPr>
          </a:p>
        </p:txBody>
      </p:sp>
      <p:sp>
        <p:nvSpPr>
          <p:cNvPr id="743" name="Google Shape;743;p67">
            <a:hlinkClick r:id="rId4"/>
          </p:cNvPr>
          <p:cNvSpPr/>
          <p:nvPr/>
        </p:nvSpPr>
        <p:spPr>
          <a:xfrm>
            <a:off x="2796596" y="4239978"/>
            <a:ext cx="3550800" cy="533700"/>
          </a:xfrm>
          <a:prstGeom prst="roundRect">
            <a:avLst>
              <a:gd fmla="val 0" name="adj"/>
            </a:avLst>
          </a:prstGeom>
          <a:solidFill>
            <a:srgbClr val="00D1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Rubik SemiBold"/>
                <a:ea typeface="Rubik SemiBold"/>
                <a:cs typeface="Rubik SemiBold"/>
                <a:sym typeface="Rubik SemiBold"/>
              </a:rPr>
              <a:t>BOOK YOUR eCARGO TEST RIDE HERE</a:t>
            </a:r>
            <a:endParaRPr sz="1200">
              <a:solidFill>
                <a:schemeClr val="lt1"/>
              </a:solidFill>
              <a:latin typeface="Rubik SemiBold"/>
              <a:ea typeface="Rubik SemiBold"/>
              <a:cs typeface="Rubik SemiBold"/>
              <a:sym typeface="Rubik SemiBold"/>
            </a:endParaRPr>
          </a:p>
        </p:txBody>
      </p:sp>
      <p:pic>
        <p:nvPicPr>
          <p:cNvPr id="744" name="Google Shape;744;p67"/>
          <p:cNvPicPr preferRelativeResize="0"/>
          <p:nvPr/>
        </p:nvPicPr>
        <p:blipFill>
          <a:blip r:embed="rId5">
            <a:alphaModFix/>
          </a:blip>
          <a:stretch>
            <a:fillRect/>
          </a:stretch>
        </p:blipFill>
        <p:spPr>
          <a:xfrm>
            <a:off x="752775" y="1098725"/>
            <a:ext cx="1678093" cy="1678085"/>
          </a:xfrm>
          <a:prstGeom prst="rect">
            <a:avLst/>
          </a:prstGeom>
          <a:noFill/>
          <a:ln>
            <a:noFill/>
          </a:ln>
        </p:spPr>
      </p:pic>
      <p:sp>
        <p:nvSpPr>
          <p:cNvPr id="745" name="Google Shape;745;p67"/>
          <p:cNvSpPr txBox="1"/>
          <p:nvPr/>
        </p:nvSpPr>
        <p:spPr>
          <a:xfrm>
            <a:off x="676525" y="2704975"/>
            <a:ext cx="1866300" cy="136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Rubik Medium"/>
                <a:ea typeface="Rubik Medium"/>
                <a:cs typeface="Rubik Medium"/>
                <a:sym typeface="Rubik Medium"/>
              </a:rPr>
              <a:t>Richard </a:t>
            </a:r>
            <a:endParaRPr sz="1800">
              <a:solidFill>
                <a:schemeClr val="dk1"/>
              </a:solidFill>
              <a:latin typeface="Rubik SemiBold"/>
              <a:ea typeface="Rubik SemiBold"/>
              <a:cs typeface="Rubik SemiBold"/>
              <a:sym typeface="Rubik SemiBold"/>
            </a:endParaRPr>
          </a:p>
          <a:p>
            <a:pPr indent="0" lvl="0" marL="0" rtl="0" algn="l">
              <a:spcBef>
                <a:spcPts val="1000"/>
              </a:spcBef>
              <a:spcAft>
                <a:spcPts val="0"/>
              </a:spcAft>
              <a:buNone/>
            </a:pPr>
            <a:r>
              <a:rPr lang="en" sz="800">
                <a:solidFill>
                  <a:schemeClr val="accent1"/>
                </a:solidFill>
                <a:latin typeface="Rubik SemiBold"/>
                <a:ea typeface="Rubik SemiBold"/>
                <a:cs typeface="Rubik SemiBold"/>
                <a:sym typeface="Rubik SemiBold"/>
              </a:rPr>
              <a:t>eBike Sales Manager</a:t>
            </a:r>
            <a:endParaRPr sz="800">
              <a:solidFill>
                <a:schemeClr val="accent1"/>
              </a:solidFill>
              <a:latin typeface="Rubik SemiBold"/>
              <a:ea typeface="Rubik SemiBold"/>
              <a:cs typeface="Rubik SemiBold"/>
              <a:sym typeface="Rubik SemiBold"/>
            </a:endParaRPr>
          </a:p>
          <a:p>
            <a:pPr indent="-273050" lvl="0" marL="457200" rtl="0" algn="l">
              <a:lnSpc>
                <a:spcPct val="119000"/>
              </a:lnSpc>
              <a:spcBef>
                <a:spcPts val="1000"/>
              </a:spcBef>
              <a:spcAft>
                <a:spcPts val="0"/>
              </a:spcAft>
              <a:buClr>
                <a:schemeClr val="dk1"/>
              </a:buClr>
              <a:buSzPts val="700"/>
              <a:buFont typeface="Rubik"/>
              <a:buChar char="●"/>
            </a:pPr>
            <a:r>
              <a:rPr lang="en" sz="700">
                <a:solidFill>
                  <a:schemeClr val="dk1"/>
                </a:solidFill>
                <a:latin typeface="Rubik"/>
                <a:ea typeface="Rubik"/>
                <a:cs typeface="Rubik"/>
                <a:sym typeface="Rubik"/>
              </a:rPr>
              <a:t>Father of two </a:t>
            </a:r>
            <a:endParaRPr sz="700">
              <a:solidFill>
                <a:schemeClr val="dk1"/>
              </a:solidFill>
              <a:latin typeface="Rubik"/>
              <a:ea typeface="Rubik"/>
              <a:cs typeface="Rubik"/>
              <a:sym typeface="Rubik"/>
            </a:endParaRPr>
          </a:p>
          <a:p>
            <a:pPr indent="-273050" lvl="0" marL="457200" rtl="0" algn="l">
              <a:lnSpc>
                <a:spcPct val="119000"/>
              </a:lnSpc>
              <a:spcBef>
                <a:spcPts val="0"/>
              </a:spcBef>
              <a:spcAft>
                <a:spcPts val="0"/>
              </a:spcAft>
              <a:buClr>
                <a:schemeClr val="dk1"/>
              </a:buClr>
              <a:buSzPts val="700"/>
              <a:buFont typeface="Rubik"/>
              <a:buChar char="●"/>
            </a:pPr>
            <a:r>
              <a:rPr lang="en" sz="700">
                <a:solidFill>
                  <a:schemeClr val="dk1"/>
                </a:solidFill>
                <a:latin typeface="Rubik"/>
                <a:ea typeface="Rubik"/>
                <a:cs typeface="Rubik"/>
                <a:sym typeface="Rubik"/>
              </a:rPr>
              <a:t>Rear loading cargo bike rider</a:t>
            </a:r>
            <a:endParaRPr sz="700">
              <a:solidFill>
                <a:schemeClr val="dk1"/>
              </a:solidFill>
              <a:latin typeface="Rubik"/>
              <a:ea typeface="Rubik"/>
              <a:cs typeface="Rubik"/>
              <a:sym typeface="Rubik"/>
            </a:endParaRPr>
          </a:p>
          <a:p>
            <a:pPr indent="-273050" lvl="0" marL="457200" rtl="0" algn="l">
              <a:lnSpc>
                <a:spcPct val="119000"/>
              </a:lnSpc>
              <a:spcBef>
                <a:spcPts val="0"/>
              </a:spcBef>
              <a:spcAft>
                <a:spcPts val="0"/>
              </a:spcAft>
              <a:buClr>
                <a:schemeClr val="dk1"/>
              </a:buClr>
              <a:buSzPts val="700"/>
              <a:buFont typeface="Rubik"/>
              <a:buChar char="●"/>
            </a:pPr>
            <a:r>
              <a:rPr lang="en" sz="700">
                <a:solidFill>
                  <a:schemeClr val="dk1"/>
                </a:solidFill>
                <a:latin typeface="Rubik"/>
                <a:ea typeface="Rubik"/>
                <a:cs typeface="Rubik"/>
                <a:sym typeface="Rubik"/>
              </a:rPr>
              <a:t>Ex bike mechanic</a:t>
            </a:r>
            <a:endParaRPr sz="700">
              <a:solidFill>
                <a:schemeClr val="dk1"/>
              </a:solidFill>
              <a:latin typeface="Rubik"/>
              <a:ea typeface="Rubik"/>
              <a:cs typeface="Rubik"/>
              <a:sym typeface="Rubik"/>
            </a:endParaRPr>
          </a:p>
          <a:p>
            <a:pPr indent="-273050" lvl="0" marL="457200" rtl="0" algn="l">
              <a:lnSpc>
                <a:spcPct val="119000"/>
              </a:lnSpc>
              <a:spcBef>
                <a:spcPts val="0"/>
              </a:spcBef>
              <a:spcAft>
                <a:spcPts val="0"/>
              </a:spcAft>
              <a:buClr>
                <a:schemeClr val="dk1"/>
              </a:buClr>
              <a:buSzPts val="700"/>
              <a:buFont typeface="Rubik"/>
              <a:buChar char="●"/>
            </a:pPr>
            <a:r>
              <a:rPr lang="en" sz="700">
                <a:solidFill>
                  <a:schemeClr val="dk1"/>
                </a:solidFill>
                <a:latin typeface="Rubik"/>
                <a:ea typeface="Rubik"/>
                <a:cs typeface="Rubik"/>
                <a:sym typeface="Rubik"/>
              </a:rPr>
              <a:t>East Midlands greatest eBike export</a:t>
            </a:r>
            <a:endParaRPr sz="700">
              <a:solidFill>
                <a:schemeClr val="dk1"/>
              </a:solidFill>
              <a:latin typeface="Rubik"/>
              <a:ea typeface="Rubik"/>
              <a:cs typeface="Rubik"/>
              <a:sym typeface="Rubik"/>
            </a:endParaRPr>
          </a:p>
        </p:txBody>
      </p:sp>
      <p:sp>
        <p:nvSpPr>
          <p:cNvPr id="746" name="Google Shape;746;p67"/>
          <p:cNvSpPr txBox="1"/>
          <p:nvPr/>
        </p:nvSpPr>
        <p:spPr>
          <a:xfrm>
            <a:off x="6720645" y="2704975"/>
            <a:ext cx="1906500" cy="124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Rubik Medium"/>
                <a:ea typeface="Rubik Medium"/>
                <a:cs typeface="Rubik Medium"/>
                <a:sym typeface="Rubik Medium"/>
              </a:rPr>
              <a:t>Bori </a:t>
            </a:r>
            <a:endParaRPr sz="1800">
              <a:solidFill>
                <a:schemeClr val="dk1"/>
              </a:solidFill>
              <a:latin typeface="Rubik SemiBold"/>
              <a:ea typeface="Rubik SemiBold"/>
              <a:cs typeface="Rubik SemiBold"/>
              <a:sym typeface="Rubik SemiBold"/>
            </a:endParaRPr>
          </a:p>
          <a:p>
            <a:pPr indent="0" lvl="0" marL="0" rtl="0" algn="l">
              <a:spcBef>
                <a:spcPts val="1000"/>
              </a:spcBef>
              <a:spcAft>
                <a:spcPts val="0"/>
              </a:spcAft>
              <a:buNone/>
            </a:pPr>
            <a:r>
              <a:rPr lang="en" sz="800">
                <a:solidFill>
                  <a:schemeClr val="accent1"/>
                </a:solidFill>
                <a:latin typeface="Rubik SemiBold"/>
                <a:ea typeface="Rubik SemiBold"/>
                <a:cs typeface="Rubik SemiBold"/>
                <a:sym typeface="Rubik SemiBold"/>
              </a:rPr>
              <a:t>eBike Support Specialist</a:t>
            </a:r>
            <a:endParaRPr sz="700">
              <a:solidFill>
                <a:schemeClr val="dk1"/>
              </a:solidFill>
              <a:latin typeface="Rubik"/>
              <a:ea typeface="Rubik"/>
              <a:cs typeface="Rubik"/>
              <a:sym typeface="Rubik"/>
            </a:endParaRPr>
          </a:p>
          <a:p>
            <a:pPr indent="-273050" lvl="0" marL="457200" rtl="0" algn="l">
              <a:lnSpc>
                <a:spcPct val="119000"/>
              </a:lnSpc>
              <a:spcBef>
                <a:spcPts val="1000"/>
              </a:spcBef>
              <a:spcAft>
                <a:spcPts val="0"/>
              </a:spcAft>
              <a:buClr>
                <a:schemeClr val="dk1"/>
              </a:buClr>
              <a:buSzPts val="700"/>
              <a:buFont typeface="Rubik"/>
              <a:buChar char="●"/>
            </a:pPr>
            <a:r>
              <a:rPr lang="en" sz="700">
                <a:solidFill>
                  <a:schemeClr val="dk1"/>
                </a:solidFill>
                <a:latin typeface="Rubik"/>
                <a:ea typeface="Rubik"/>
                <a:cs typeface="Rubik"/>
                <a:sym typeface="Rubik"/>
              </a:rPr>
              <a:t>True eBike enthusiast, rides a Riese &amp; Müller Tinker</a:t>
            </a:r>
            <a:endParaRPr sz="700">
              <a:solidFill>
                <a:schemeClr val="dk1"/>
              </a:solidFill>
              <a:latin typeface="Rubik"/>
              <a:ea typeface="Rubik"/>
              <a:cs typeface="Rubik"/>
              <a:sym typeface="Rubik"/>
            </a:endParaRPr>
          </a:p>
          <a:p>
            <a:pPr indent="-273050" lvl="0" marL="457200" rtl="0" algn="l">
              <a:lnSpc>
                <a:spcPct val="119000"/>
              </a:lnSpc>
              <a:spcBef>
                <a:spcPts val="0"/>
              </a:spcBef>
              <a:spcAft>
                <a:spcPts val="0"/>
              </a:spcAft>
              <a:buClr>
                <a:schemeClr val="dk1"/>
              </a:buClr>
              <a:buSzPts val="700"/>
              <a:buFont typeface="Rubik"/>
              <a:buChar char="●"/>
            </a:pPr>
            <a:r>
              <a:rPr lang="en" sz="700">
                <a:solidFill>
                  <a:schemeClr val="dk1"/>
                </a:solidFill>
                <a:latin typeface="Rubik"/>
                <a:ea typeface="Rubik"/>
                <a:cs typeface="Rubik"/>
                <a:sym typeface="Rubik"/>
              </a:rPr>
              <a:t>Women’s eBike Specialist</a:t>
            </a:r>
            <a:endParaRPr sz="700">
              <a:solidFill>
                <a:schemeClr val="dk1"/>
              </a:solidFill>
              <a:latin typeface="Rubik"/>
              <a:ea typeface="Rubik"/>
              <a:cs typeface="Rubik"/>
              <a:sym typeface="Rubik"/>
            </a:endParaRPr>
          </a:p>
          <a:p>
            <a:pPr indent="-273050" lvl="0" marL="457200" rtl="0" algn="l">
              <a:lnSpc>
                <a:spcPct val="119000"/>
              </a:lnSpc>
              <a:spcBef>
                <a:spcPts val="0"/>
              </a:spcBef>
              <a:spcAft>
                <a:spcPts val="0"/>
              </a:spcAft>
              <a:buClr>
                <a:schemeClr val="dk1"/>
              </a:buClr>
              <a:buSzPts val="700"/>
              <a:buFont typeface="Rubik"/>
              <a:buChar char="●"/>
            </a:pPr>
            <a:r>
              <a:rPr lang="en" sz="700">
                <a:solidFill>
                  <a:schemeClr val="dk1"/>
                </a:solidFill>
                <a:latin typeface="Rubik"/>
                <a:ea typeface="Rubik"/>
                <a:cs typeface="Rubik"/>
                <a:sym typeface="Rubik"/>
              </a:rPr>
              <a:t>Loves some homemade cake!</a:t>
            </a:r>
            <a:endParaRPr sz="700">
              <a:solidFill>
                <a:schemeClr val="dk1"/>
              </a:solidFill>
              <a:latin typeface="Rubik"/>
              <a:ea typeface="Rubik"/>
              <a:cs typeface="Rubik"/>
              <a:sym typeface="Rubik"/>
            </a:endParaRPr>
          </a:p>
        </p:txBody>
      </p:sp>
      <p:pic>
        <p:nvPicPr>
          <p:cNvPr id="747" name="Google Shape;747;p67"/>
          <p:cNvPicPr preferRelativeResize="0"/>
          <p:nvPr/>
        </p:nvPicPr>
        <p:blipFill>
          <a:blip r:embed="rId6">
            <a:alphaModFix/>
          </a:blip>
          <a:stretch>
            <a:fillRect/>
          </a:stretch>
        </p:blipFill>
        <p:spPr>
          <a:xfrm>
            <a:off x="6796837" y="1097986"/>
            <a:ext cx="1678075" cy="1678050"/>
          </a:xfrm>
          <a:prstGeom prst="rect">
            <a:avLst/>
          </a:prstGeom>
          <a:noFill/>
          <a:ln>
            <a:noFill/>
          </a:ln>
        </p:spPr>
      </p:pic>
      <p:pic>
        <p:nvPicPr>
          <p:cNvPr id="748" name="Google Shape;748;p67"/>
          <p:cNvPicPr preferRelativeResize="0"/>
          <p:nvPr/>
        </p:nvPicPr>
        <p:blipFill>
          <a:blip r:embed="rId7">
            <a:alphaModFix/>
          </a:blip>
          <a:stretch>
            <a:fillRect/>
          </a:stretch>
        </p:blipFill>
        <p:spPr>
          <a:xfrm>
            <a:off x="2784600" y="1105230"/>
            <a:ext cx="1678099" cy="1671570"/>
          </a:xfrm>
          <a:prstGeom prst="rect">
            <a:avLst/>
          </a:prstGeom>
          <a:noFill/>
          <a:ln>
            <a:noFill/>
          </a:ln>
        </p:spPr>
      </p:pic>
      <p:sp>
        <p:nvSpPr>
          <p:cNvPr id="749" name="Google Shape;749;p67"/>
          <p:cNvSpPr txBox="1"/>
          <p:nvPr/>
        </p:nvSpPr>
        <p:spPr>
          <a:xfrm>
            <a:off x="2784600" y="2704963"/>
            <a:ext cx="1866300" cy="124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Rubik Medium"/>
                <a:ea typeface="Rubik Medium"/>
                <a:cs typeface="Rubik Medium"/>
                <a:sym typeface="Rubik Medium"/>
              </a:rPr>
              <a:t>Oliver</a:t>
            </a:r>
            <a:endParaRPr sz="1800">
              <a:solidFill>
                <a:schemeClr val="dk1"/>
              </a:solidFill>
              <a:latin typeface="Rubik SemiBold"/>
              <a:ea typeface="Rubik SemiBold"/>
              <a:cs typeface="Rubik SemiBold"/>
              <a:sym typeface="Rubik SemiBold"/>
            </a:endParaRPr>
          </a:p>
          <a:p>
            <a:pPr indent="0" lvl="0" marL="0" rtl="0" algn="l">
              <a:spcBef>
                <a:spcPts val="1000"/>
              </a:spcBef>
              <a:spcAft>
                <a:spcPts val="0"/>
              </a:spcAft>
              <a:buNone/>
            </a:pPr>
            <a:r>
              <a:rPr lang="en" sz="800">
                <a:solidFill>
                  <a:schemeClr val="accent1"/>
                </a:solidFill>
                <a:latin typeface="Rubik SemiBold"/>
                <a:ea typeface="Rubik SemiBold"/>
                <a:cs typeface="Rubik SemiBold"/>
                <a:sym typeface="Rubik SemiBold"/>
              </a:rPr>
              <a:t>eBike Sales Specialist</a:t>
            </a:r>
            <a:endParaRPr sz="700">
              <a:solidFill>
                <a:schemeClr val="dk1"/>
              </a:solidFill>
              <a:latin typeface="Rubik SemiBold"/>
              <a:ea typeface="Rubik SemiBold"/>
              <a:cs typeface="Rubik SemiBold"/>
              <a:sym typeface="Rubik SemiBold"/>
            </a:endParaRPr>
          </a:p>
          <a:p>
            <a:pPr indent="-273050" lvl="0" marL="457200" rtl="0" algn="l">
              <a:lnSpc>
                <a:spcPct val="119000"/>
              </a:lnSpc>
              <a:spcBef>
                <a:spcPts val="1000"/>
              </a:spcBef>
              <a:spcAft>
                <a:spcPts val="0"/>
              </a:spcAft>
              <a:buClr>
                <a:schemeClr val="dk1"/>
              </a:buClr>
              <a:buSzPts val="700"/>
              <a:buFont typeface="Rubik"/>
              <a:buChar char="●"/>
            </a:pPr>
            <a:r>
              <a:rPr lang="en" sz="700">
                <a:solidFill>
                  <a:schemeClr val="dk1"/>
                </a:solidFill>
                <a:latin typeface="Rubik"/>
                <a:ea typeface="Rubik"/>
                <a:cs typeface="Rubik"/>
                <a:sym typeface="Rubik"/>
              </a:rPr>
              <a:t>Urban eBike riding specialist</a:t>
            </a:r>
            <a:endParaRPr sz="700">
              <a:solidFill>
                <a:schemeClr val="dk1"/>
              </a:solidFill>
              <a:latin typeface="Rubik"/>
              <a:ea typeface="Rubik"/>
              <a:cs typeface="Rubik"/>
              <a:sym typeface="Rubik"/>
            </a:endParaRPr>
          </a:p>
          <a:p>
            <a:pPr indent="-273050" lvl="0" marL="457200" rtl="0" algn="l">
              <a:lnSpc>
                <a:spcPct val="119000"/>
              </a:lnSpc>
              <a:spcBef>
                <a:spcPts val="0"/>
              </a:spcBef>
              <a:spcAft>
                <a:spcPts val="0"/>
              </a:spcAft>
              <a:buClr>
                <a:schemeClr val="dk1"/>
              </a:buClr>
              <a:buSzPts val="700"/>
              <a:buFont typeface="Rubik"/>
              <a:buChar char="●"/>
            </a:pPr>
            <a:r>
              <a:rPr lang="en" sz="700">
                <a:solidFill>
                  <a:schemeClr val="dk1"/>
                </a:solidFill>
                <a:latin typeface="Rubik"/>
                <a:ea typeface="Rubik"/>
                <a:cs typeface="Rubik"/>
                <a:sym typeface="Rubik"/>
              </a:rPr>
              <a:t>Favourite bike = Moustache Friday</a:t>
            </a:r>
            <a:endParaRPr sz="700">
              <a:solidFill>
                <a:schemeClr val="dk1"/>
              </a:solidFill>
              <a:latin typeface="Rubik"/>
              <a:ea typeface="Rubik"/>
              <a:cs typeface="Rubik"/>
              <a:sym typeface="Rubik"/>
            </a:endParaRPr>
          </a:p>
          <a:p>
            <a:pPr indent="-273050" lvl="0" marL="457200" rtl="0" algn="l">
              <a:lnSpc>
                <a:spcPct val="119000"/>
              </a:lnSpc>
              <a:spcBef>
                <a:spcPts val="0"/>
              </a:spcBef>
              <a:spcAft>
                <a:spcPts val="0"/>
              </a:spcAft>
              <a:buClr>
                <a:schemeClr val="dk1"/>
              </a:buClr>
              <a:buSzPts val="700"/>
              <a:buFont typeface="Rubik"/>
              <a:buChar char="●"/>
            </a:pPr>
            <a:r>
              <a:rPr lang="en" sz="700">
                <a:solidFill>
                  <a:schemeClr val="dk1"/>
                </a:solidFill>
                <a:latin typeface="Rubik"/>
                <a:ea typeface="Rubik"/>
                <a:cs typeface="Rubik"/>
                <a:sym typeface="Rubik"/>
              </a:rPr>
              <a:t>Our in-house hipster</a:t>
            </a:r>
            <a:endParaRPr sz="700">
              <a:solidFill>
                <a:schemeClr val="dk1"/>
              </a:solidFill>
              <a:latin typeface="Rubik"/>
              <a:ea typeface="Rubik"/>
              <a:cs typeface="Rubik"/>
              <a:sym typeface="Rubik"/>
            </a:endParaRPr>
          </a:p>
        </p:txBody>
      </p:sp>
      <p:sp>
        <p:nvSpPr>
          <p:cNvPr id="750" name="Google Shape;750;p67"/>
          <p:cNvSpPr txBox="1"/>
          <p:nvPr/>
        </p:nvSpPr>
        <p:spPr>
          <a:xfrm>
            <a:off x="4780375" y="2704963"/>
            <a:ext cx="1866300" cy="136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Rubik Medium"/>
                <a:ea typeface="Rubik Medium"/>
                <a:cs typeface="Rubik Medium"/>
                <a:sym typeface="Rubik Medium"/>
              </a:rPr>
              <a:t>George</a:t>
            </a:r>
            <a:endParaRPr sz="1800">
              <a:solidFill>
                <a:schemeClr val="dk1"/>
              </a:solidFill>
              <a:latin typeface="Rubik SemiBold"/>
              <a:ea typeface="Rubik SemiBold"/>
              <a:cs typeface="Rubik SemiBold"/>
              <a:sym typeface="Rubik SemiBold"/>
            </a:endParaRPr>
          </a:p>
          <a:p>
            <a:pPr indent="0" lvl="0" marL="0" rtl="0" algn="l">
              <a:spcBef>
                <a:spcPts val="1000"/>
              </a:spcBef>
              <a:spcAft>
                <a:spcPts val="0"/>
              </a:spcAft>
              <a:buNone/>
            </a:pPr>
            <a:r>
              <a:rPr lang="en" sz="800">
                <a:solidFill>
                  <a:schemeClr val="accent1"/>
                </a:solidFill>
                <a:latin typeface="Rubik SemiBold"/>
                <a:ea typeface="Rubik SemiBold"/>
                <a:cs typeface="Rubik SemiBold"/>
                <a:sym typeface="Rubik SemiBold"/>
              </a:rPr>
              <a:t>eBike Sales Manager</a:t>
            </a:r>
            <a:endParaRPr sz="800">
              <a:solidFill>
                <a:schemeClr val="accent1"/>
              </a:solidFill>
              <a:latin typeface="Rubik SemiBold"/>
              <a:ea typeface="Rubik SemiBold"/>
              <a:cs typeface="Rubik SemiBold"/>
              <a:sym typeface="Rubik SemiBold"/>
            </a:endParaRPr>
          </a:p>
          <a:p>
            <a:pPr indent="-273050" lvl="0" marL="457200" rtl="0" algn="l">
              <a:lnSpc>
                <a:spcPct val="119000"/>
              </a:lnSpc>
              <a:spcBef>
                <a:spcPts val="1000"/>
              </a:spcBef>
              <a:spcAft>
                <a:spcPts val="0"/>
              </a:spcAft>
              <a:buClr>
                <a:schemeClr val="dk1"/>
              </a:buClr>
              <a:buSzPts val="700"/>
              <a:buFont typeface="Rubik"/>
              <a:buChar char="●"/>
            </a:pPr>
            <a:r>
              <a:rPr lang="en" sz="700">
                <a:solidFill>
                  <a:schemeClr val="dk1"/>
                </a:solidFill>
                <a:latin typeface="Rubik"/>
                <a:ea typeface="Rubik"/>
                <a:cs typeface="Rubik"/>
                <a:sym typeface="Rubik"/>
              </a:rPr>
              <a:t>eBike Specialist</a:t>
            </a:r>
            <a:endParaRPr sz="700">
              <a:solidFill>
                <a:schemeClr val="dk1"/>
              </a:solidFill>
              <a:latin typeface="Rubik"/>
              <a:ea typeface="Rubik"/>
              <a:cs typeface="Rubik"/>
              <a:sym typeface="Rubik"/>
            </a:endParaRPr>
          </a:p>
          <a:p>
            <a:pPr indent="-273050" lvl="0" marL="457200" rtl="0" algn="l">
              <a:lnSpc>
                <a:spcPct val="119000"/>
              </a:lnSpc>
              <a:spcBef>
                <a:spcPts val="0"/>
              </a:spcBef>
              <a:spcAft>
                <a:spcPts val="0"/>
              </a:spcAft>
              <a:buClr>
                <a:schemeClr val="dk1"/>
              </a:buClr>
              <a:buSzPts val="700"/>
              <a:buFont typeface="Rubik"/>
              <a:buChar char="●"/>
            </a:pPr>
            <a:r>
              <a:rPr lang="en" sz="700">
                <a:solidFill>
                  <a:schemeClr val="dk1"/>
                </a:solidFill>
                <a:latin typeface="Rubik"/>
                <a:ea typeface="Rubik"/>
                <a:cs typeface="Rubik"/>
                <a:sym typeface="Rubik"/>
              </a:rPr>
              <a:t>5+ years experience selling bikes</a:t>
            </a:r>
            <a:endParaRPr sz="700">
              <a:solidFill>
                <a:schemeClr val="dk1"/>
              </a:solidFill>
              <a:latin typeface="Rubik"/>
              <a:ea typeface="Rubik"/>
              <a:cs typeface="Rubik"/>
              <a:sym typeface="Rubik"/>
            </a:endParaRPr>
          </a:p>
          <a:p>
            <a:pPr indent="-273050" lvl="0" marL="457200" rtl="0" algn="l">
              <a:lnSpc>
                <a:spcPct val="119000"/>
              </a:lnSpc>
              <a:spcBef>
                <a:spcPts val="0"/>
              </a:spcBef>
              <a:spcAft>
                <a:spcPts val="0"/>
              </a:spcAft>
              <a:buClr>
                <a:schemeClr val="dk1"/>
              </a:buClr>
              <a:buSzPts val="700"/>
              <a:buFont typeface="Rubik"/>
              <a:buChar char="●"/>
            </a:pPr>
            <a:r>
              <a:rPr lang="en" sz="700">
                <a:solidFill>
                  <a:schemeClr val="dk1"/>
                </a:solidFill>
                <a:latin typeface="Rubik"/>
                <a:ea typeface="Rubik"/>
                <a:cs typeface="Rubik"/>
                <a:sym typeface="Rubik"/>
              </a:rPr>
              <a:t>Our in-house lean mean fighting machine</a:t>
            </a:r>
            <a:endParaRPr sz="800">
              <a:solidFill>
                <a:schemeClr val="accent1"/>
              </a:solidFill>
              <a:latin typeface="Rubik SemiBold"/>
              <a:ea typeface="Rubik SemiBold"/>
              <a:cs typeface="Rubik SemiBold"/>
              <a:sym typeface="Rubik SemiBold"/>
            </a:endParaRPr>
          </a:p>
        </p:txBody>
      </p:sp>
      <p:pic>
        <p:nvPicPr>
          <p:cNvPr id="751" name="Google Shape;751;p67"/>
          <p:cNvPicPr preferRelativeResize="0"/>
          <p:nvPr/>
        </p:nvPicPr>
        <p:blipFill>
          <a:blip r:embed="rId8">
            <a:alphaModFix/>
          </a:blip>
          <a:stretch>
            <a:fillRect/>
          </a:stretch>
        </p:blipFill>
        <p:spPr>
          <a:xfrm>
            <a:off x="4752625" y="1026875"/>
            <a:ext cx="1678099" cy="167809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pic>
        <p:nvPicPr>
          <p:cNvPr id="756" name="Google Shape;756;p68"/>
          <p:cNvPicPr preferRelativeResize="0"/>
          <p:nvPr/>
        </p:nvPicPr>
        <p:blipFill>
          <a:blip r:embed="rId3">
            <a:alphaModFix/>
          </a:blip>
          <a:stretch>
            <a:fillRect/>
          </a:stretch>
        </p:blipFill>
        <p:spPr>
          <a:xfrm>
            <a:off x="0" y="0"/>
            <a:ext cx="9144003" cy="5143501"/>
          </a:xfrm>
          <a:prstGeom prst="rect">
            <a:avLst/>
          </a:prstGeom>
          <a:noFill/>
          <a:ln>
            <a:noFill/>
          </a:ln>
        </p:spPr>
      </p:pic>
      <p:sp>
        <p:nvSpPr>
          <p:cNvPr id="757" name="Google Shape;757;p68"/>
          <p:cNvSpPr txBox="1"/>
          <p:nvPr>
            <p:ph type="title"/>
          </p:nvPr>
        </p:nvSpPr>
        <p:spPr>
          <a:xfrm>
            <a:off x="571500" y="479850"/>
            <a:ext cx="8001000" cy="4183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FREQUENTLY ASKED QUESTIONS</a:t>
            </a:r>
            <a:endParaRPr/>
          </a:p>
        </p:txBody>
      </p:sp>
      <p:pic>
        <p:nvPicPr>
          <p:cNvPr id="758" name="Google Shape;758;p68"/>
          <p:cNvPicPr preferRelativeResize="0"/>
          <p:nvPr/>
        </p:nvPicPr>
        <p:blipFill>
          <a:blip r:embed="rId4">
            <a:alphaModFix/>
          </a:blip>
          <a:stretch>
            <a:fillRect/>
          </a:stretch>
        </p:blipFill>
        <p:spPr>
          <a:xfrm>
            <a:off x="8781300" y="132595"/>
            <a:ext cx="210312" cy="210312"/>
          </a:xfrm>
          <a:prstGeom prst="rect">
            <a:avLst/>
          </a:prstGeom>
          <a:noFill/>
          <a:ln>
            <a:noFill/>
          </a:ln>
        </p:spPr>
      </p:pic>
      <p:pic>
        <p:nvPicPr>
          <p:cNvPr id="759" name="Google Shape;759;p68"/>
          <p:cNvPicPr preferRelativeResize="0"/>
          <p:nvPr/>
        </p:nvPicPr>
        <p:blipFill>
          <a:blip r:embed="rId5">
            <a:alphaModFix/>
          </a:blip>
          <a:stretch>
            <a:fillRect/>
          </a:stretch>
        </p:blipFill>
        <p:spPr>
          <a:xfrm>
            <a:off x="8350648" y="4766058"/>
            <a:ext cx="644950" cy="23568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69"/>
          <p:cNvSpPr txBox="1"/>
          <p:nvPr/>
        </p:nvSpPr>
        <p:spPr>
          <a:xfrm>
            <a:off x="714400" y="576275"/>
            <a:ext cx="3581700" cy="2001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600">
                <a:solidFill>
                  <a:schemeClr val="accent1"/>
                </a:solidFill>
                <a:latin typeface="Rubik SemiBold"/>
                <a:ea typeface="Rubik SemiBold"/>
                <a:cs typeface="Rubik SemiBold"/>
                <a:sym typeface="Rubik SemiBold"/>
              </a:rPr>
              <a:t>HOW SHOULD I KEEP MY MOUSTACHE LOCKED AND KEPT SAFE?</a:t>
            </a:r>
            <a:endParaRPr sz="1000">
              <a:solidFill>
                <a:schemeClr val="lt1"/>
              </a:solidFill>
              <a:latin typeface="Rubik Medium"/>
              <a:ea typeface="Rubik Medium"/>
              <a:cs typeface="Rubik Medium"/>
              <a:sym typeface="Rubik Medium"/>
            </a:endParaRPr>
          </a:p>
          <a:p>
            <a:pPr indent="0" lvl="0" marL="0" rtl="0" algn="l">
              <a:spcBef>
                <a:spcPts val="1200"/>
              </a:spcBef>
              <a:spcAft>
                <a:spcPts val="0"/>
              </a:spcAft>
              <a:buNone/>
            </a:pPr>
            <a:r>
              <a:rPr lang="en" sz="1000">
                <a:solidFill>
                  <a:schemeClr val="lt1"/>
                </a:solidFill>
                <a:latin typeface="Rubik Light"/>
                <a:ea typeface="Rubik Light"/>
                <a:cs typeface="Rubik Light"/>
                <a:sym typeface="Rubik Light"/>
              </a:rPr>
              <a:t>Of course, a premium electric bike like Moustache could, if left in the wrong area for too long, become a target for thieves. It is very unlikely, but we have had a very small number of bikes in crowded cities been stolen. However, the following makes it so much harder for thieves to look your way.</a:t>
            </a:r>
            <a:endParaRPr sz="1000">
              <a:solidFill>
                <a:schemeClr val="lt1"/>
              </a:solidFill>
              <a:latin typeface="Rubik Light"/>
              <a:ea typeface="Rubik Light"/>
              <a:cs typeface="Rubik Light"/>
              <a:sym typeface="Rubik Light"/>
            </a:endParaRPr>
          </a:p>
        </p:txBody>
      </p:sp>
      <p:pic>
        <p:nvPicPr>
          <p:cNvPr descr="With eBikes becoming more valuable it’s never been more important in and around the city and beyond to keep your bike properly secured! Lewis our Showroom Manager goes over the different types of HIPLOK locks available that could be of use to you whether out and about or at home.&#10;&#10;To view our Hiplok range follow this link below:&#10;https://www.fullycharged.com/e-bike-accessories/accessory-by-brand/hiplok&#10;&#10;Follow us on Social Media:&#10;&#10;Facebook - https://www.facebook.com/fullycharged​... &#10;Instagram - https://www.instagram.com/fullycharge​...&#10;Twitter - https://twitter.com/fullychargeduk/&#10;&#10;#eBikes #Hiplok #eBikelocks" id="765" name="Google Shape;765;p69" title="How to lock up your eBike: A Hiplok review">
            <a:hlinkClick r:id="rId3"/>
          </p:cNvPr>
          <p:cNvPicPr preferRelativeResize="0"/>
          <p:nvPr/>
        </p:nvPicPr>
        <p:blipFill>
          <a:blip r:embed="rId4">
            <a:alphaModFix/>
          </a:blip>
          <a:stretch>
            <a:fillRect/>
          </a:stretch>
        </p:blipFill>
        <p:spPr>
          <a:xfrm>
            <a:off x="5218725" y="576275"/>
            <a:ext cx="2715000" cy="2036250"/>
          </a:xfrm>
          <a:prstGeom prst="rect">
            <a:avLst/>
          </a:prstGeom>
          <a:noFill/>
          <a:ln>
            <a:noFill/>
          </a:ln>
        </p:spPr>
      </p:pic>
      <p:pic>
        <p:nvPicPr>
          <p:cNvPr id="766" name="Google Shape;766;p69" title="Abus eBike Lock Test">
            <a:hlinkClick r:id="rId5"/>
          </p:cNvPr>
          <p:cNvPicPr preferRelativeResize="0"/>
          <p:nvPr/>
        </p:nvPicPr>
        <p:blipFill>
          <a:blip r:embed="rId6">
            <a:alphaModFix/>
          </a:blip>
          <a:stretch>
            <a:fillRect/>
          </a:stretch>
        </p:blipFill>
        <p:spPr>
          <a:xfrm>
            <a:off x="5218688" y="2660353"/>
            <a:ext cx="2715083" cy="2036250"/>
          </a:xfrm>
          <a:prstGeom prst="rect">
            <a:avLst/>
          </a:prstGeom>
          <a:noFill/>
          <a:ln>
            <a:noFill/>
          </a:ln>
        </p:spPr>
      </p:pic>
      <p:sp>
        <p:nvSpPr>
          <p:cNvPr id="767" name="Google Shape;767;p69"/>
          <p:cNvSpPr txBox="1"/>
          <p:nvPr/>
        </p:nvSpPr>
        <p:spPr>
          <a:xfrm>
            <a:off x="714400" y="2717475"/>
            <a:ext cx="3000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600">
                <a:solidFill>
                  <a:schemeClr val="accent1"/>
                </a:solidFill>
                <a:latin typeface="Rubik SemiBold"/>
                <a:ea typeface="Rubik SemiBold"/>
                <a:cs typeface="Rubik SemiBold"/>
                <a:sym typeface="Rubik SemiBold"/>
              </a:rPr>
              <a:t>INSURANCE</a:t>
            </a:r>
            <a:endParaRPr/>
          </a:p>
        </p:txBody>
      </p:sp>
      <p:sp>
        <p:nvSpPr>
          <p:cNvPr id="768" name="Google Shape;768;p69"/>
          <p:cNvSpPr txBox="1"/>
          <p:nvPr/>
        </p:nvSpPr>
        <p:spPr>
          <a:xfrm>
            <a:off x="714400" y="3200400"/>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latin typeface="Rubik Light"/>
                <a:ea typeface="Rubik Light"/>
                <a:cs typeface="Rubik Light"/>
                <a:sym typeface="Rubik Light"/>
              </a:rPr>
              <a:t>You can find out more about our eBike insurance policy by following this link </a:t>
            </a:r>
            <a:r>
              <a:rPr lang="en" sz="1000" u="sng">
                <a:solidFill>
                  <a:schemeClr val="hlink"/>
                </a:solidFill>
                <a:latin typeface="Rubik Light"/>
                <a:ea typeface="Rubik Light"/>
                <a:cs typeface="Rubik Light"/>
                <a:sym typeface="Rubik Light"/>
                <a:hlinkClick r:id="rId7"/>
              </a:rPr>
              <a:t>HERE</a:t>
            </a:r>
            <a:r>
              <a:rPr lang="en" sz="1000">
                <a:solidFill>
                  <a:schemeClr val="lt1"/>
                </a:solidFill>
                <a:latin typeface="Rubik Light"/>
                <a:ea typeface="Rubik Light"/>
                <a:cs typeface="Rubik Light"/>
                <a:sym typeface="Rubik Light"/>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5"/>
                                        </p:tgtEl>
                                        <p:attrNameLst>
                                          <p:attrName>style.visibility</p:attrName>
                                        </p:attrNameLst>
                                      </p:cBhvr>
                                      <p:to>
                                        <p:strVal val="visible"/>
                                      </p:to>
                                    </p:set>
                                    <p:animEffect filter="fade" transition="in">
                                      <p:cBhvr>
                                        <p:cTn dur="1000"/>
                                        <p:tgtEl>
                                          <p:spTgt spid="7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6"/>
                                        </p:tgtEl>
                                        <p:attrNameLst>
                                          <p:attrName>style.visibility</p:attrName>
                                        </p:attrNameLst>
                                      </p:cBhvr>
                                      <p:to>
                                        <p:strVal val="visible"/>
                                      </p:to>
                                    </p:set>
                                    <p:animEffect filter="fade" transition="in">
                                      <p:cBhvr>
                                        <p:cTn dur="1000"/>
                                        <p:tgtEl>
                                          <p:spTgt spid="7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70"/>
          <p:cNvSpPr txBox="1"/>
          <p:nvPr/>
        </p:nvSpPr>
        <p:spPr>
          <a:xfrm>
            <a:off x="714400" y="576275"/>
            <a:ext cx="3581700" cy="3540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600">
                <a:solidFill>
                  <a:schemeClr val="accent1"/>
                </a:solidFill>
                <a:latin typeface="Rubik SemiBold"/>
                <a:ea typeface="Rubik SemiBold"/>
                <a:cs typeface="Rubik SemiBold"/>
                <a:sym typeface="Rubik SemiBold"/>
              </a:rPr>
              <a:t>DOES MY DEALER HAVE</a:t>
            </a:r>
            <a:endParaRPr sz="1600">
              <a:solidFill>
                <a:schemeClr val="accent1"/>
              </a:solidFill>
              <a:latin typeface="Rubik SemiBold"/>
              <a:ea typeface="Rubik SemiBold"/>
              <a:cs typeface="Rubik SemiBold"/>
              <a:sym typeface="Rubik SemiBold"/>
            </a:endParaRPr>
          </a:p>
          <a:p>
            <a:pPr indent="0" lvl="0" marL="0" rtl="0" algn="l">
              <a:lnSpc>
                <a:spcPct val="100000"/>
              </a:lnSpc>
              <a:spcBef>
                <a:spcPts val="0"/>
              </a:spcBef>
              <a:spcAft>
                <a:spcPts val="0"/>
              </a:spcAft>
              <a:buNone/>
            </a:pPr>
            <a:r>
              <a:rPr lang="en" sz="1600">
                <a:solidFill>
                  <a:schemeClr val="accent1"/>
                </a:solidFill>
                <a:latin typeface="Rubik SemiBold"/>
                <a:ea typeface="Rubik SemiBold"/>
                <a:cs typeface="Rubik SemiBold"/>
                <a:sym typeface="Rubik SemiBold"/>
              </a:rPr>
              <a:t>TO MAINTAIN MY BIKE?</a:t>
            </a:r>
            <a:endParaRPr sz="1600">
              <a:solidFill>
                <a:schemeClr val="accent1"/>
              </a:solidFill>
              <a:latin typeface="Rubik SemiBold"/>
              <a:ea typeface="Rubik SemiBold"/>
              <a:cs typeface="Rubik SemiBold"/>
              <a:sym typeface="Rubik SemiBold"/>
            </a:endParaRPr>
          </a:p>
          <a:p>
            <a:pPr indent="0" lvl="0" marL="0" rtl="0" algn="l">
              <a:lnSpc>
                <a:spcPct val="100000"/>
              </a:lnSpc>
              <a:spcBef>
                <a:spcPts val="0"/>
              </a:spcBef>
              <a:spcAft>
                <a:spcPts val="0"/>
              </a:spcAft>
              <a:buNone/>
            </a:pPr>
            <a:r>
              <a:t/>
            </a:r>
            <a:endParaRPr sz="1600">
              <a:solidFill>
                <a:schemeClr val="accent1"/>
              </a:solidFill>
              <a:latin typeface="Rubik SemiBold"/>
              <a:ea typeface="Rubik SemiBold"/>
              <a:cs typeface="Rubik SemiBold"/>
              <a:sym typeface="Rubik SemiBold"/>
            </a:endParaRPr>
          </a:p>
          <a:p>
            <a:pPr indent="0" lvl="0" marL="0" rtl="0" algn="l">
              <a:lnSpc>
                <a:spcPct val="100000"/>
              </a:lnSpc>
              <a:spcBef>
                <a:spcPts val="0"/>
              </a:spcBef>
              <a:spcAft>
                <a:spcPts val="0"/>
              </a:spcAft>
              <a:buNone/>
            </a:pPr>
            <a:r>
              <a:rPr lang="en" sz="1000">
                <a:solidFill>
                  <a:schemeClr val="lt1"/>
                </a:solidFill>
                <a:latin typeface="Rubik Light"/>
                <a:ea typeface="Rubik Light"/>
                <a:cs typeface="Rubik Light"/>
                <a:sym typeface="Rubik Light"/>
              </a:rPr>
              <a:t>No, it is not a requirement for your Dealer to maintain and service your Moustache. Owing to the fact Moustache work off the Bosch eBike system, you can typically get your bike serviced from any local Bosch Dealer you can find your local dealer by looking at the locator finder here.</a:t>
            </a:r>
            <a:endParaRPr sz="1000">
              <a:solidFill>
                <a:schemeClr val="lt1"/>
              </a:solidFill>
              <a:latin typeface="Rubik Light"/>
              <a:ea typeface="Rubik Light"/>
              <a:cs typeface="Rubik Light"/>
              <a:sym typeface="Rubik Light"/>
            </a:endParaRPr>
          </a:p>
          <a:p>
            <a:pPr indent="0" lvl="0" marL="0" rtl="0" algn="l">
              <a:spcBef>
                <a:spcPts val="0"/>
              </a:spcBef>
              <a:spcAft>
                <a:spcPts val="0"/>
              </a:spcAft>
              <a:buNone/>
            </a:pPr>
            <a:r>
              <a:rPr lang="en" sz="1000">
                <a:solidFill>
                  <a:schemeClr val="lt1"/>
                </a:solidFill>
                <a:latin typeface="Rubik Light"/>
                <a:ea typeface="Rubik Light"/>
                <a:cs typeface="Rubik Light"/>
                <a:sym typeface="Rubik Light"/>
              </a:rPr>
              <a:t>However, we would highly recommend that unless it is unmanageable for you to get back to your local dealer, that you should get your bike serviced from them. </a:t>
            </a:r>
            <a:endParaRPr sz="1000">
              <a:solidFill>
                <a:schemeClr val="lt1"/>
              </a:solidFill>
              <a:latin typeface="Rubik Light"/>
              <a:ea typeface="Rubik Light"/>
              <a:cs typeface="Rubik Light"/>
              <a:sym typeface="Rubik Light"/>
            </a:endParaRPr>
          </a:p>
          <a:p>
            <a:pPr indent="0" lvl="0" marL="0" rtl="0" algn="l">
              <a:spcBef>
                <a:spcPts val="1200"/>
              </a:spcBef>
              <a:spcAft>
                <a:spcPts val="1200"/>
              </a:spcAft>
              <a:buNone/>
            </a:pPr>
            <a:r>
              <a:rPr lang="en" sz="1000">
                <a:solidFill>
                  <a:schemeClr val="lt1"/>
                </a:solidFill>
                <a:latin typeface="Rubik Light"/>
                <a:ea typeface="Rubik Light"/>
                <a:cs typeface="Rubik Light"/>
                <a:sym typeface="Rubik Light"/>
              </a:rPr>
              <a:t>As the UK’s leading Moustache specialist, we pride ourselves on our aftercare support, and stock a wide range of accessories and spare parts for our network of riders. Our 10,000 sq/ft property in London Bridge is exclusive to our customers, where we are fortunate to have a growing team of specialist eBike mechanics on hand, and a dedicated Technical Support team, to continue keeping you on the road. </a:t>
            </a:r>
            <a:endParaRPr sz="1600">
              <a:solidFill>
                <a:schemeClr val="accent1"/>
              </a:solidFill>
              <a:latin typeface="Rubik SemiBold"/>
              <a:ea typeface="Rubik SemiBold"/>
              <a:cs typeface="Rubik SemiBold"/>
              <a:sym typeface="Rubik SemiBold"/>
            </a:endParaRPr>
          </a:p>
        </p:txBody>
      </p:sp>
      <p:pic>
        <p:nvPicPr>
          <p:cNvPr descr="Complementing the recently opened eBike Showroom in the same area, our new Service Centre comprises four railway arches underneath London Bridge station, providing a central and convenient location to house the UK’s largest eBike-specific service location.&#10;&#10;The new location houses an eCargo showroom, the workshop and a good in/goods out arch!&#10;&#10;For more information about our service centre, please click here: &#10;https://www.fullycharged.com/our-services&#10;&#10;Follow us on Social Media:&#10;&#10;Facebook - https://www.facebook.com/fullycharged​... &#10;Instagram - https://www.instagram.com/fullycharge​...&#10;Twitter - https://twitter.com/fullychargeduk/&#10;&#10;#eBikeService #eBikeMaintenance #eBikeWorkshop" id="774" name="Google Shape;774;p70" title="Introducing the UK's LARGEST eBike Service Centre in Central London!">
            <a:hlinkClick r:id="rId3"/>
          </p:cNvPr>
          <p:cNvPicPr preferRelativeResize="0"/>
          <p:nvPr/>
        </p:nvPicPr>
        <p:blipFill>
          <a:blip r:embed="rId4">
            <a:alphaModFix/>
          </a:blip>
          <a:stretch>
            <a:fillRect/>
          </a:stretch>
        </p:blipFill>
        <p:spPr>
          <a:xfrm>
            <a:off x="5029200" y="576275"/>
            <a:ext cx="3320750" cy="2490575"/>
          </a:xfrm>
          <a:prstGeom prst="rect">
            <a:avLst/>
          </a:prstGeom>
          <a:noFill/>
          <a:ln>
            <a:noFill/>
          </a:ln>
        </p:spPr>
      </p:pic>
      <p:sp>
        <p:nvSpPr>
          <p:cNvPr id="775" name="Google Shape;775;p70"/>
          <p:cNvSpPr txBox="1"/>
          <p:nvPr/>
        </p:nvSpPr>
        <p:spPr>
          <a:xfrm>
            <a:off x="4950550" y="3193675"/>
            <a:ext cx="3581700" cy="1354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600">
                <a:solidFill>
                  <a:schemeClr val="accent1"/>
                </a:solidFill>
                <a:latin typeface="Rubik SemiBold"/>
                <a:ea typeface="Rubik SemiBold"/>
                <a:cs typeface="Rubik SemiBold"/>
                <a:sym typeface="Rubik SemiBold"/>
              </a:rPr>
              <a:t>CAN I SERVICE THE BIKE MYSELF?</a:t>
            </a:r>
            <a:endParaRPr sz="1000">
              <a:solidFill>
                <a:schemeClr val="lt1"/>
              </a:solidFill>
              <a:latin typeface="Rubik Light"/>
              <a:ea typeface="Rubik Light"/>
              <a:cs typeface="Rubik Light"/>
              <a:sym typeface="Rubik Light"/>
            </a:endParaRPr>
          </a:p>
          <a:p>
            <a:pPr indent="0" lvl="0" marL="0" rtl="0" algn="l">
              <a:spcBef>
                <a:spcPts val="1200"/>
              </a:spcBef>
              <a:spcAft>
                <a:spcPts val="0"/>
              </a:spcAft>
              <a:buNone/>
            </a:pPr>
            <a:r>
              <a:rPr lang="en" sz="1000">
                <a:solidFill>
                  <a:schemeClr val="lt1"/>
                </a:solidFill>
                <a:latin typeface="Rubik Light"/>
                <a:ea typeface="Rubik Light"/>
                <a:cs typeface="Rubik Light"/>
                <a:sym typeface="Rubik Light"/>
              </a:rPr>
              <a:t>We have maintenance tips and tricks on our ‘How To’ section of our website, but we would strongly advise you not to service your bike at home - but bring it to a specialist.</a:t>
            </a:r>
            <a:endParaRPr sz="1000">
              <a:solidFill>
                <a:schemeClr val="lt1"/>
              </a:solidFill>
              <a:latin typeface="Rubik Light"/>
              <a:ea typeface="Rubik Light"/>
              <a:cs typeface="Rubik Light"/>
              <a:sym typeface="Rubik Light"/>
            </a:endParaRPr>
          </a:p>
          <a:p>
            <a:pPr indent="0" lvl="0" marL="0" rtl="0" algn="l">
              <a:spcBef>
                <a:spcPts val="0"/>
              </a:spcBef>
              <a:spcAft>
                <a:spcPts val="0"/>
              </a:spcAft>
              <a:buNone/>
            </a:pPr>
            <a:r>
              <a:t/>
            </a:r>
            <a:endParaRPr sz="1000">
              <a:solidFill>
                <a:schemeClr val="lt1"/>
              </a:solidFill>
              <a:latin typeface="Rubik Light"/>
              <a:ea typeface="Rubik Light"/>
              <a:cs typeface="Rubik Light"/>
              <a:sym typeface="Rubik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4"/>
                                        </p:tgtEl>
                                        <p:attrNameLst>
                                          <p:attrName>style.visibility</p:attrName>
                                        </p:attrNameLst>
                                      </p:cBhvr>
                                      <p:to>
                                        <p:strVal val="visible"/>
                                      </p:to>
                                    </p:set>
                                    <p:animEffect filter="fade" transition="in">
                                      <p:cBhvr>
                                        <p:cTn dur="1000"/>
                                        <p:tgtEl>
                                          <p:spTgt spid="7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71"/>
          <p:cNvSpPr txBox="1"/>
          <p:nvPr/>
        </p:nvSpPr>
        <p:spPr>
          <a:xfrm>
            <a:off x="679050" y="1432600"/>
            <a:ext cx="3581700" cy="2924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600">
                <a:solidFill>
                  <a:schemeClr val="accent1"/>
                </a:solidFill>
                <a:latin typeface="Rubik SemiBold"/>
                <a:ea typeface="Rubik SemiBold"/>
                <a:cs typeface="Rubik SemiBold"/>
                <a:sym typeface="Rubik SemiBold"/>
              </a:rPr>
              <a:t>DON’T I NEED A LICENCE TO RIDE A MOUSTACHE?</a:t>
            </a:r>
            <a:endParaRPr sz="1600">
              <a:solidFill>
                <a:schemeClr val="accent1"/>
              </a:solidFill>
              <a:latin typeface="Rubik SemiBold"/>
              <a:ea typeface="Rubik SemiBold"/>
              <a:cs typeface="Rubik SemiBold"/>
              <a:sym typeface="Rubik SemiBold"/>
            </a:endParaRPr>
          </a:p>
          <a:p>
            <a:pPr indent="0" lvl="0" marL="0" rtl="0" algn="l">
              <a:lnSpc>
                <a:spcPct val="100000"/>
              </a:lnSpc>
              <a:spcBef>
                <a:spcPts val="0"/>
              </a:spcBef>
              <a:spcAft>
                <a:spcPts val="0"/>
              </a:spcAft>
              <a:buNone/>
            </a:pPr>
            <a:r>
              <a:t/>
            </a:r>
            <a:endParaRPr sz="1600">
              <a:solidFill>
                <a:schemeClr val="accent1"/>
              </a:solidFill>
              <a:latin typeface="Rubik SemiBold"/>
              <a:ea typeface="Rubik SemiBold"/>
              <a:cs typeface="Rubik SemiBold"/>
              <a:sym typeface="Rubik SemiBold"/>
            </a:endParaRPr>
          </a:p>
          <a:p>
            <a:pPr indent="0" lvl="0" marL="0" rtl="0" algn="l">
              <a:spcBef>
                <a:spcPts val="0"/>
              </a:spcBef>
              <a:spcAft>
                <a:spcPts val="0"/>
              </a:spcAft>
              <a:buNone/>
            </a:pPr>
            <a:r>
              <a:rPr lang="en" sz="1000">
                <a:solidFill>
                  <a:schemeClr val="lt1"/>
                </a:solidFill>
                <a:latin typeface="Rubik Light"/>
                <a:ea typeface="Rubik Light"/>
                <a:cs typeface="Rubik Light"/>
                <a:sym typeface="Rubik Light"/>
              </a:rPr>
              <a:t>Moustache are considered as EAPC (electrically assisted pedal cycles). </a:t>
            </a:r>
            <a:endParaRPr sz="1000">
              <a:solidFill>
                <a:schemeClr val="lt1"/>
              </a:solidFill>
              <a:latin typeface="Rubik Light"/>
              <a:ea typeface="Rubik Light"/>
              <a:cs typeface="Rubik Light"/>
              <a:sym typeface="Rubik Light"/>
            </a:endParaRPr>
          </a:p>
          <a:p>
            <a:pPr indent="0" lvl="0" marL="0" rtl="0" algn="l">
              <a:spcBef>
                <a:spcPts val="1200"/>
              </a:spcBef>
              <a:spcAft>
                <a:spcPts val="0"/>
              </a:spcAft>
              <a:buNone/>
            </a:pPr>
            <a:r>
              <a:rPr lang="en" sz="1000">
                <a:solidFill>
                  <a:schemeClr val="lt1"/>
                </a:solidFill>
                <a:latin typeface="Rubik Light"/>
                <a:ea typeface="Rubik Light"/>
                <a:cs typeface="Rubik Light"/>
                <a:sym typeface="Rubik Light"/>
              </a:rPr>
              <a:t>This follows the same law as a traditional bicycle. You therefore don’t need a license, and you can ride it on the road, bridleways or forest paths. </a:t>
            </a:r>
            <a:endParaRPr sz="1000">
              <a:solidFill>
                <a:schemeClr val="lt1"/>
              </a:solidFill>
              <a:latin typeface="Rubik Light"/>
              <a:ea typeface="Rubik Light"/>
              <a:cs typeface="Rubik Light"/>
              <a:sym typeface="Rubik Light"/>
            </a:endParaRPr>
          </a:p>
          <a:p>
            <a:pPr indent="0" lvl="0" marL="0" rtl="0" algn="l">
              <a:spcBef>
                <a:spcPts val="1200"/>
              </a:spcBef>
              <a:spcAft>
                <a:spcPts val="0"/>
              </a:spcAft>
              <a:buNone/>
            </a:pPr>
            <a:r>
              <a:rPr lang="en" sz="1000">
                <a:solidFill>
                  <a:schemeClr val="lt1"/>
                </a:solidFill>
                <a:latin typeface="Rubik Light"/>
                <a:ea typeface="Rubik Light"/>
                <a:cs typeface="Rubik Light"/>
                <a:sym typeface="Rubik Light"/>
              </a:rPr>
              <a:t>You do not require tax, insurance or registration</a:t>
            </a:r>
            <a:endParaRPr sz="1000">
              <a:solidFill>
                <a:schemeClr val="lt1"/>
              </a:solidFill>
              <a:latin typeface="Rubik Light"/>
              <a:ea typeface="Rubik Light"/>
              <a:cs typeface="Rubik Light"/>
              <a:sym typeface="Rubik Light"/>
            </a:endParaRPr>
          </a:p>
          <a:p>
            <a:pPr indent="0" lvl="0" marL="0" rtl="0" algn="l">
              <a:spcBef>
                <a:spcPts val="1200"/>
              </a:spcBef>
              <a:spcAft>
                <a:spcPts val="1200"/>
              </a:spcAft>
              <a:buNone/>
            </a:pPr>
            <a:r>
              <a:rPr lang="en" sz="1000">
                <a:solidFill>
                  <a:schemeClr val="lt1"/>
                </a:solidFill>
                <a:latin typeface="Rubik Light"/>
                <a:ea typeface="Rubik Light"/>
                <a:cs typeface="Rubik Light"/>
                <a:sym typeface="Rubik Light"/>
              </a:rPr>
              <a:t>However, if you were to buy an HS (high-speed) Moustache, you would need to register this as an L1E moped in the UK and follow the steps found </a:t>
            </a:r>
            <a:r>
              <a:rPr lang="en" sz="1000" u="sng">
                <a:solidFill>
                  <a:schemeClr val="hlink"/>
                </a:solidFill>
                <a:latin typeface="Rubik Light"/>
                <a:ea typeface="Rubik Light"/>
                <a:cs typeface="Rubik Light"/>
                <a:sym typeface="Rubik Light"/>
                <a:hlinkClick r:id="rId3"/>
              </a:rPr>
              <a:t>here</a:t>
            </a:r>
            <a:r>
              <a:rPr lang="en" sz="1000">
                <a:solidFill>
                  <a:schemeClr val="lt1"/>
                </a:solidFill>
                <a:latin typeface="Rubik Light"/>
                <a:ea typeface="Rubik Light"/>
                <a:cs typeface="Rubik Light"/>
                <a:sym typeface="Rubik Light"/>
              </a:rPr>
              <a:t> to ensure road legality.</a:t>
            </a:r>
            <a:endParaRPr sz="1000">
              <a:solidFill>
                <a:schemeClr val="lt1"/>
              </a:solidFill>
              <a:latin typeface="Rubik Light"/>
              <a:ea typeface="Rubik Light"/>
              <a:cs typeface="Rubik Light"/>
              <a:sym typeface="Rubik Light"/>
            </a:endParaRPr>
          </a:p>
        </p:txBody>
      </p:sp>
      <p:sp>
        <p:nvSpPr>
          <p:cNvPr id="781" name="Google Shape;781;p71"/>
          <p:cNvSpPr txBox="1"/>
          <p:nvPr/>
        </p:nvSpPr>
        <p:spPr>
          <a:xfrm>
            <a:off x="4671600" y="1432600"/>
            <a:ext cx="3581700" cy="1847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600">
                <a:solidFill>
                  <a:schemeClr val="accent1"/>
                </a:solidFill>
                <a:latin typeface="Rubik SemiBold"/>
                <a:ea typeface="Rubik SemiBold"/>
                <a:cs typeface="Rubik SemiBold"/>
                <a:sym typeface="Rubik SemiBold"/>
              </a:rPr>
              <a:t>HOW CAN I TRANSPORT MY MOUSTACHE?</a:t>
            </a:r>
            <a:endParaRPr sz="1600">
              <a:solidFill>
                <a:schemeClr val="accent1"/>
              </a:solidFill>
              <a:latin typeface="Rubik SemiBold"/>
              <a:ea typeface="Rubik SemiBold"/>
              <a:cs typeface="Rubik SemiBold"/>
              <a:sym typeface="Rubik SemiBold"/>
            </a:endParaRPr>
          </a:p>
          <a:p>
            <a:pPr indent="0" lvl="0" marL="0" rtl="0" algn="l">
              <a:lnSpc>
                <a:spcPct val="100000"/>
              </a:lnSpc>
              <a:spcBef>
                <a:spcPts val="0"/>
              </a:spcBef>
              <a:spcAft>
                <a:spcPts val="0"/>
              </a:spcAft>
              <a:buNone/>
            </a:pPr>
            <a:r>
              <a:t/>
            </a:r>
            <a:endParaRPr sz="1600">
              <a:solidFill>
                <a:schemeClr val="accent1"/>
              </a:solidFill>
              <a:latin typeface="Rubik SemiBold"/>
              <a:ea typeface="Rubik SemiBold"/>
              <a:cs typeface="Rubik SemiBold"/>
              <a:sym typeface="Rubik SemiBold"/>
            </a:endParaRPr>
          </a:p>
          <a:p>
            <a:pPr indent="0" lvl="0" marL="0" rtl="0" algn="l">
              <a:spcBef>
                <a:spcPts val="0"/>
              </a:spcBef>
              <a:spcAft>
                <a:spcPts val="0"/>
              </a:spcAft>
              <a:buNone/>
            </a:pPr>
            <a:r>
              <a:rPr lang="en" sz="1000">
                <a:solidFill>
                  <a:schemeClr val="lt1"/>
                </a:solidFill>
                <a:latin typeface="Rubik Light"/>
                <a:ea typeface="Rubik Light"/>
                <a:cs typeface="Rubik Light"/>
                <a:sym typeface="Rubik Light"/>
              </a:rPr>
              <a:t>All Moustache eBikes can be transported by train. If you are transporting a cargo bike, please make sure that you contact the specific train company before moving.</a:t>
            </a:r>
            <a:endParaRPr sz="1000">
              <a:solidFill>
                <a:schemeClr val="lt1"/>
              </a:solidFill>
              <a:latin typeface="Rubik Light"/>
              <a:ea typeface="Rubik Light"/>
              <a:cs typeface="Rubik Light"/>
              <a:sym typeface="Rubik Light"/>
            </a:endParaRPr>
          </a:p>
          <a:p>
            <a:pPr indent="0" lvl="0" marL="0" rtl="0" algn="l">
              <a:spcBef>
                <a:spcPts val="1200"/>
              </a:spcBef>
              <a:spcAft>
                <a:spcPts val="1200"/>
              </a:spcAft>
              <a:buNone/>
            </a:pPr>
            <a:r>
              <a:rPr lang="en" sz="1000">
                <a:solidFill>
                  <a:schemeClr val="lt1"/>
                </a:solidFill>
                <a:latin typeface="Rubik Light"/>
                <a:ea typeface="Rubik Light"/>
                <a:cs typeface="Rubik Light"/>
                <a:sym typeface="Rubik Light"/>
              </a:rPr>
              <a:t>If you want to transport your Moustache by car, you can do so by using the Thule Stow Rack </a:t>
            </a:r>
            <a:r>
              <a:rPr lang="en" sz="1000" u="sng">
                <a:solidFill>
                  <a:schemeClr val="hlink"/>
                </a:solidFill>
                <a:latin typeface="Rubik Light"/>
                <a:ea typeface="Rubik Light"/>
                <a:cs typeface="Rubik Light"/>
                <a:sym typeface="Rubik Light"/>
                <a:hlinkClick r:id="rId4"/>
              </a:rPr>
              <a:t>here</a:t>
            </a:r>
            <a:r>
              <a:rPr lang="en" sz="1000">
                <a:solidFill>
                  <a:schemeClr val="lt1"/>
                </a:solidFill>
                <a:latin typeface="Rubik Light"/>
                <a:ea typeface="Rubik Light"/>
                <a:cs typeface="Rubik Light"/>
                <a:sym typeface="Rubik Light"/>
              </a:rPr>
              <a:t>.</a:t>
            </a:r>
            <a:endParaRPr sz="1000">
              <a:solidFill>
                <a:schemeClr val="lt1"/>
              </a:solidFill>
              <a:latin typeface="Rubik Light"/>
              <a:ea typeface="Rubik Light"/>
              <a:cs typeface="Rubik Light"/>
              <a:sym typeface="Rubik Light"/>
            </a:endParaRPr>
          </a:p>
        </p:txBody>
      </p:sp>
      <p:sp>
        <p:nvSpPr>
          <p:cNvPr id="782" name="Google Shape;782;p71"/>
          <p:cNvSpPr txBox="1"/>
          <p:nvPr/>
        </p:nvSpPr>
        <p:spPr>
          <a:xfrm>
            <a:off x="720775" y="678375"/>
            <a:ext cx="71937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2400">
                <a:solidFill>
                  <a:schemeClr val="accent1"/>
                </a:solidFill>
                <a:latin typeface="Rubik"/>
                <a:ea typeface="Rubik"/>
                <a:cs typeface="Rubik"/>
                <a:sym typeface="Rubik"/>
              </a:rPr>
              <a:t>OTHER QUESTIONS TO CONSIDER:</a:t>
            </a:r>
            <a:endParaRPr i="1" sz="2400">
              <a:solidFill>
                <a:schemeClr val="accent1"/>
              </a:solidFill>
              <a:latin typeface="Rubik"/>
              <a:ea typeface="Rubik"/>
              <a:cs typeface="Rubik"/>
              <a:sym typeface="Rubik"/>
            </a:endParaRPr>
          </a:p>
          <a:p>
            <a:pPr indent="0" lvl="0" marL="0" rtl="0" algn="l">
              <a:spcBef>
                <a:spcPts val="1200"/>
              </a:spcBef>
              <a:spcAft>
                <a:spcPts val="0"/>
              </a:spcAft>
              <a:buNone/>
            </a:pPr>
            <a:r>
              <a:t/>
            </a:r>
            <a:endParaRPr>
              <a:latin typeface="Rubik"/>
              <a:ea typeface="Rubik"/>
              <a:cs typeface="Rubik"/>
              <a:sym typeface="Rubik"/>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72"/>
          <p:cNvSpPr txBox="1"/>
          <p:nvPr/>
        </p:nvSpPr>
        <p:spPr>
          <a:xfrm>
            <a:off x="902700" y="1940700"/>
            <a:ext cx="73386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2400">
                <a:solidFill>
                  <a:srgbClr val="00D160"/>
                </a:solidFill>
                <a:latin typeface="Rubik"/>
                <a:ea typeface="Rubik"/>
                <a:cs typeface="Rubik"/>
                <a:sym typeface="Rubik"/>
              </a:rPr>
              <a:t>HAVE ANYMORE QUESTIONS YOU’D LIKE TO ASK?</a:t>
            </a:r>
            <a:endParaRPr i="1" sz="2400">
              <a:solidFill>
                <a:srgbClr val="00D160"/>
              </a:solidFill>
              <a:latin typeface="Rubik"/>
              <a:ea typeface="Rubik"/>
              <a:cs typeface="Rubik"/>
              <a:sym typeface="Rubik"/>
            </a:endParaRPr>
          </a:p>
          <a:p>
            <a:pPr indent="0" lvl="0" marL="0" rtl="0" algn="ctr">
              <a:spcBef>
                <a:spcPts val="1200"/>
              </a:spcBef>
              <a:spcAft>
                <a:spcPts val="1200"/>
              </a:spcAft>
              <a:buNone/>
            </a:pPr>
            <a:r>
              <a:rPr i="1" lang="en" sz="1800">
                <a:solidFill>
                  <a:schemeClr val="lt1"/>
                </a:solidFill>
                <a:latin typeface="Rubik"/>
                <a:ea typeface="Rubik"/>
                <a:cs typeface="Rubik"/>
                <a:sym typeface="Rubik"/>
              </a:rPr>
              <a:t>FEEL FREE TO BOOK IN FOR A VIRTUAL APPOINTMENT OR FOR A TEST-RIDE WITH ONE OF OUR SPECIALISTS </a:t>
            </a:r>
            <a:r>
              <a:rPr i="1" lang="en" sz="1800" u="sng">
                <a:solidFill>
                  <a:schemeClr val="hlink"/>
                </a:solidFill>
                <a:latin typeface="Rubik"/>
                <a:ea typeface="Rubik"/>
                <a:cs typeface="Rubik"/>
                <a:sym typeface="Rubik"/>
                <a:hlinkClick r:id="rId3"/>
              </a:rPr>
              <a:t>HERE</a:t>
            </a:r>
            <a:endParaRPr i="1" sz="1800">
              <a:solidFill>
                <a:schemeClr val="lt1"/>
              </a:solidFill>
              <a:latin typeface="Rubik"/>
              <a:ea typeface="Rubik"/>
              <a:cs typeface="Rubik"/>
              <a:sym typeface="Rubik"/>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73"/>
          <p:cNvSpPr txBox="1"/>
          <p:nvPr>
            <p:ph idx="4294967295" type="body"/>
          </p:nvPr>
        </p:nvSpPr>
        <p:spPr>
          <a:xfrm>
            <a:off x="639727" y="455100"/>
            <a:ext cx="3883500" cy="7389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1200"/>
              </a:spcAft>
              <a:buNone/>
            </a:pPr>
            <a:r>
              <a:rPr i="1" lang="en" sz="2400">
                <a:solidFill>
                  <a:srgbClr val="00D160"/>
                </a:solidFill>
              </a:rPr>
              <a:t>WHY FULLY CHARGED X MOUSTACHE?</a:t>
            </a:r>
            <a:endParaRPr i="1" sz="2400">
              <a:solidFill>
                <a:srgbClr val="00D160"/>
              </a:solidFill>
            </a:endParaRPr>
          </a:p>
        </p:txBody>
      </p:sp>
      <p:sp>
        <p:nvSpPr>
          <p:cNvPr id="793" name="Google Shape;793;p73"/>
          <p:cNvSpPr txBox="1"/>
          <p:nvPr/>
        </p:nvSpPr>
        <p:spPr>
          <a:xfrm>
            <a:off x="581225" y="1377300"/>
            <a:ext cx="3467700" cy="369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dk1"/>
                </a:solidFill>
                <a:latin typeface="Rubik Light"/>
                <a:ea typeface="Rubik Light"/>
                <a:cs typeface="Rubik Light"/>
                <a:sym typeface="Rubik Light"/>
              </a:rPr>
              <a:t>We have worked with Moustache for eight years and are fortunate to be the </a:t>
            </a:r>
            <a:r>
              <a:rPr lang="en" sz="1100">
                <a:solidFill>
                  <a:schemeClr val="dk1"/>
                </a:solidFill>
                <a:latin typeface="Rubik Medium"/>
                <a:ea typeface="Rubik Medium"/>
                <a:cs typeface="Rubik Medium"/>
                <a:sym typeface="Rubik Medium"/>
              </a:rPr>
              <a:t>UK’s largest Dealer of their electric bikes</a:t>
            </a:r>
            <a:r>
              <a:rPr lang="en" sz="1100">
                <a:solidFill>
                  <a:schemeClr val="dk1"/>
                </a:solidFill>
                <a:latin typeface="Rubik Light"/>
                <a:ea typeface="Rubik Light"/>
                <a:cs typeface="Rubik Light"/>
                <a:sym typeface="Rubik Light"/>
              </a:rPr>
              <a:t>.</a:t>
            </a:r>
            <a:endParaRPr sz="1100">
              <a:solidFill>
                <a:schemeClr val="dk1"/>
              </a:solidFill>
              <a:latin typeface="Rubik Light"/>
              <a:ea typeface="Rubik Light"/>
              <a:cs typeface="Rubik Light"/>
              <a:sym typeface="Rubik Light"/>
            </a:endParaRPr>
          </a:p>
          <a:p>
            <a:pPr indent="0" lvl="0" marL="0" rtl="0" algn="l">
              <a:lnSpc>
                <a:spcPct val="115000"/>
              </a:lnSpc>
              <a:spcBef>
                <a:spcPts val="1200"/>
              </a:spcBef>
              <a:spcAft>
                <a:spcPts val="0"/>
              </a:spcAft>
              <a:buNone/>
            </a:pPr>
            <a:r>
              <a:rPr lang="en" sz="1100">
                <a:solidFill>
                  <a:schemeClr val="dk1"/>
                </a:solidFill>
                <a:latin typeface="Rubik Light"/>
                <a:ea typeface="Rubik Light"/>
                <a:cs typeface="Rubik Light"/>
                <a:sym typeface="Rubik Light"/>
              </a:rPr>
              <a:t>It is because of this that we are proud to be one of </a:t>
            </a:r>
            <a:r>
              <a:rPr lang="en" sz="1100">
                <a:solidFill>
                  <a:schemeClr val="dk1"/>
                </a:solidFill>
                <a:latin typeface="Rubik Medium"/>
                <a:ea typeface="Rubik Medium"/>
                <a:cs typeface="Rubik Medium"/>
                <a:sym typeface="Rubik Medium"/>
              </a:rPr>
              <a:t>Moustache’s premier ambassadors globally</a:t>
            </a:r>
            <a:r>
              <a:rPr lang="en" sz="1100">
                <a:solidFill>
                  <a:schemeClr val="dk1"/>
                </a:solidFill>
                <a:latin typeface="Rubik Light"/>
                <a:ea typeface="Rubik Light"/>
                <a:cs typeface="Rubik Light"/>
                <a:sym typeface="Rubik Light"/>
              </a:rPr>
              <a:t>, with our mission to help you find the eBike of your dreams.</a:t>
            </a:r>
            <a:endParaRPr sz="1100">
              <a:solidFill>
                <a:schemeClr val="dk1"/>
              </a:solidFill>
              <a:latin typeface="Rubik Light"/>
              <a:ea typeface="Rubik Light"/>
              <a:cs typeface="Rubik Light"/>
              <a:sym typeface="Rubik Light"/>
            </a:endParaRPr>
          </a:p>
          <a:p>
            <a:pPr indent="0" lvl="0" marL="0" rtl="0" algn="l">
              <a:lnSpc>
                <a:spcPct val="115000"/>
              </a:lnSpc>
              <a:spcBef>
                <a:spcPts val="1200"/>
              </a:spcBef>
              <a:spcAft>
                <a:spcPts val="0"/>
              </a:spcAft>
              <a:buNone/>
            </a:pPr>
            <a:r>
              <a:rPr lang="en" sz="1100">
                <a:solidFill>
                  <a:schemeClr val="dk1"/>
                </a:solidFill>
                <a:latin typeface="Rubik Light"/>
                <a:ea typeface="Rubik Light"/>
                <a:cs typeface="Rubik Light"/>
                <a:sym typeface="Rubik Light"/>
              </a:rPr>
              <a:t>We carry </a:t>
            </a:r>
            <a:r>
              <a:rPr lang="en" sz="1100">
                <a:solidFill>
                  <a:schemeClr val="dk1"/>
                </a:solidFill>
                <a:latin typeface="Rubik Medium"/>
                <a:ea typeface="Rubik Medium"/>
                <a:cs typeface="Rubik Medium"/>
                <a:sym typeface="Rubik Medium"/>
              </a:rPr>
              <a:t>virtual Moustache consultations</a:t>
            </a:r>
            <a:r>
              <a:rPr lang="en" sz="1100">
                <a:solidFill>
                  <a:schemeClr val="dk1"/>
                </a:solidFill>
                <a:latin typeface="Rubik Light"/>
                <a:ea typeface="Rubik Light"/>
                <a:cs typeface="Rubik Light"/>
                <a:sym typeface="Rubik Light"/>
              </a:rPr>
              <a:t> and </a:t>
            </a:r>
            <a:r>
              <a:rPr lang="en" sz="1100">
                <a:solidFill>
                  <a:schemeClr val="dk1"/>
                </a:solidFill>
                <a:latin typeface="Rubik Medium"/>
                <a:ea typeface="Rubik Medium"/>
                <a:cs typeface="Rubik Medium"/>
                <a:sym typeface="Rubik Medium"/>
              </a:rPr>
              <a:t>in-store test rides</a:t>
            </a:r>
            <a:r>
              <a:rPr lang="en" sz="1100">
                <a:solidFill>
                  <a:schemeClr val="dk1"/>
                </a:solidFill>
                <a:latin typeface="Rubik Light"/>
                <a:ea typeface="Rubik Light"/>
                <a:cs typeface="Rubik Light"/>
                <a:sym typeface="Rubik Light"/>
              </a:rPr>
              <a:t> with our eBike specialists, helping you configure the right bike for your requirements.</a:t>
            </a:r>
            <a:endParaRPr sz="1100">
              <a:solidFill>
                <a:schemeClr val="dk1"/>
              </a:solidFill>
              <a:latin typeface="Rubik Light"/>
              <a:ea typeface="Rubik Light"/>
              <a:cs typeface="Rubik Light"/>
              <a:sym typeface="Rubik Light"/>
            </a:endParaRPr>
          </a:p>
          <a:p>
            <a:pPr indent="0" lvl="0" marL="0" rtl="0" algn="l">
              <a:lnSpc>
                <a:spcPct val="115000"/>
              </a:lnSpc>
              <a:spcBef>
                <a:spcPts val="1200"/>
              </a:spcBef>
              <a:spcAft>
                <a:spcPts val="0"/>
              </a:spcAft>
              <a:buNone/>
            </a:pPr>
            <a:r>
              <a:rPr lang="en" sz="1100">
                <a:solidFill>
                  <a:schemeClr val="dk1"/>
                </a:solidFill>
                <a:latin typeface="Rubik Medium"/>
                <a:ea typeface="Rubik Medium"/>
                <a:cs typeface="Rubik Medium"/>
                <a:sym typeface="Rubik Medium"/>
              </a:rPr>
              <a:t>We also have stock of a wide variety of popular Moustache bikes that are built in popular specifications should you not want to wait!</a:t>
            </a:r>
            <a:endParaRPr sz="1100">
              <a:solidFill>
                <a:schemeClr val="dk1"/>
              </a:solidFill>
              <a:latin typeface="Rubik Medium"/>
              <a:ea typeface="Rubik Medium"/>
              <a:cs typeface="Rubik Medium"/>
              <a:sym typeface="Rubik Medium"/>
            </a:endParaRPr>
          </a:p>
          <a:p>
            <a:pPr indent="0" lvl="0" marL="0" rtl="0" algn="l">
              <a:lnSpc>
                <a:spcPct val="115000"/>
              </a:lnSpc>
              <a:spcBef>
                <a:spcPts val="1200"/>
              </a:spcBef>
              <a:spcAft>
                <a:spcPts val="1200"/>
              </a:spcAft>
              <a:buNone/>
            </a:pPr>
            <a:r>
              <a:t/>
            </a:r>
            <a:endParaRPr sz="1100">
              <a:solidFill>
                <a:schemeClr val="dk1"/>
              </a:solidFill>
              <a:latin typeface="Rubik Light"/>
              <a:ea typeface="Rubik Light"/>
              <a:cs typeface="Rubik Light"/>
              <a:sym typeface="Rubik Light"/>
            </a:endParaRPr>
          </a:p>
        </p:txBody>
      </p:sp>
      <p:sp>
        <p:nvSpPr>
          <p:cNvPr id="794" name="Google Shape;794;p73"/>
          <p:cNvSpPr/>
          <p:nvPr/>
        </p:nvSpPr>
        <p:spPr>
          <a:xfrm>
            <a:off x="3947275" y="0"/>
            <a:ext cx="6525300" cy="5143500"/>
          </a:xfrm>
          <a:prstGeom prst="parallelogram">
            <a:avLst>
              <a:gd fmla="val 250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5" name="Google Shape;795;p73"/>
          <p:cNvPicPr preferRelativeResize="0"/>
          <p:nvPr/>
        </p:nvPicPr>
        <p:blipFill>
          <a:blip r:embed="rId3">
            <a:alphaModFix/>
          </a:blip>
          <a:stretch>
            <a:fillRect/>
          </a:stretch>
        </p:blipFill>
        <p:spPr>
          <a:xfrm>
            <a:off x="8781300" y="4780795"/>
            <a:ext cx="210312" cy="210312"/>
          </a:xfrm>
          <a:prstGeom prst="rect">
            <a:avLst/>
          </a:prstGeom>
          <a:noFill/>
          <a:ln>
            <a:noFill/>
          </a:ln>
        </p:spPr>
      </p:pic>
      <p:pic>
        <p:nvPicPr>
          <p:cNvPr id="796" name="Google Shape;796;p73"/>
          <p:cNvPicPr preferRelativeResize="0"/>
          <p:nvPr/>
        </p:nvPicPr>
        <p:blipFill>
          <a:blip r:embed="rId4">
            <a:alphaModFix/>
          </a:blip>
          <a:stretch>
            <a:fillRect/>
          </a:stretch>
        </p:blipFill>
        <p:spPr>
          <a:xfrm>
            <a:off x="7969648" y="4766058"/>
            <a:ext cx="644950" cy="235683"/>
          </a:xfrm>
          <a:prstGeom prst="rect">
            <a:avLst/>
          </a:prstGeom>
          <a:noFill/>
          <a:ln>
            <a:noFill/>
          </a:ln>
        </p:spPr>
      </p:pic>
      <p:pic>
        <p:nvPicPr>
          <p:cNvPr descr="We visit Moustache - one of the pioneers of the eBike world - to see see where the magic happens at their headquarters in France.&#10;&#10;Moustache have a certain vision of the eBike. A different, modern, innovative and qualitative approach that really resonates with us and our customers. &#10;&#10;Join us behind the scenes at their new state of the art eBike factory to learn all about this unique brand. &#10;&#10;View Moustache Bikes - https://www.fullycharged.com/e-bikes/bike-brand/Moustache &#10;&#10;Follow us on Social Media:&#10;&#10;Facebook: https://www.facebook.com/fullychargedebikes&#10;Instagram: https://www.instagram.com/fullychargeduk/ &#10;Website: http://www.fullycharged.com" id="797" name="Google Shape;797;p73" title="Moustache Bikes Factory Tour | HQ">
            <a:hlinkClick r:id="rId5"/>
          </p:cNvPr>
          <p:cNvPicPr preferRelativeResize="0"/>
          <p:nvPr/>
        </p:nvPicPr>
        <p:blipFill>
          <a:blip r:embed="rId6">
            <a:alphaModFix/>
          </a:blip>
          <a:stretch>
            <a:fillRect/>
          </a:stretch>
        </p:blipFill>
        <p:spPr>
          <a:xfrm>
            <a:off x="5699700" y="444400"/>
            <a:ext cx="2635200" cy="1976400"/>
          </a:xfrm>
          <a:prstGeom prst="rect">
            <a:avLst/>
          </a:prstGeom>
          <a:noFill/>
          <a:ln>
            <a:noFill/>
          </a:ln>
        </p:spPr>
      </p:pic>
      <p:pic>
        <p:nvPicPr>
          <p:cNvPr descr="Ben catches up with Moustache Bikes Founder, Gregory Sand for a relaxed conversation about the past two years and what might be on the horizon for Moustache going into 2022.&#10;&#10;Learn more about the Benno Bikes collection here:&#10;https://www.fullycharged.com/e-bikes/bike-brand/Moustache&#10;&#10;Book a consultation / test-ride here - https://calendly.com/fully-charged-eb...​ &#10;&#10;Follow us on Social Media:&#10;&#10;Facebook - https://www.facebook.com/fullycharged​... &#10;Instagram - https://www.instagram.com/fullycharge​...&#10;Twitter - https://twitter.com/fullychargeduk/&#10;&#10;#MoustacheBikes #SmilingMachines ##2022Updates" id="798" name="Google Shape;798;p73" title="Moustache Electric Bikes Founder Product Insights for 2022">
            <a:hlinkClick r:id="rId7"/>
          </p:cNvPr>
          <p:cNvPicPr preferRelativeResize="0"/>
          <p:nvPr/>
        </p:nvPicPr>
        <p:blipFill>
          <a:blip r:embed="rId8">
            <a:alphaModFix/>
          </a:blip>
          <a:stretch>
            <a:fillRect/>
          </a:stretch>
        </p:blipFill>
        <p:spPr>
          <a:xfrm>
            <a:off x="5699700" y="2550975"/>
            <a:ext cx="2635200" cy="1976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7"/>
                                        </p:tgtEl>
                                        <p:attrNameLst>
                                          <p:attrName>style.visibility</p:attrName>
                                        </p:attrNameLst>
                                      </p:cBhvr>
                                      <p:to>
                                        <p:strVal val="visible"/>
                                      </p:to>
                                    </p:set>
                                    <p:animEffect filter="fade" transition="in">
                                      <p:cBhvr>
                                        <p:cTn dur="1000"/>
                                        <p:tgtEl>
                                          <p:spTgt spid="7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8"/>
                                        </p:tgtEl>
                                        <p:attrNameLst>
                                          <p:attrName>style.visibility</p:attrName>
                                        </p:attrNameLst>
                                      </p:cBhvr>
                                      <p:to>
                                        <p:strVal val="visible"/>
                                      </p:to>
                                    </p:set>
                                    <p:animEffect filter="fade" transition="in">
                                      <p:cBhvr>
                                        <p:cTn dur="1000"/>
                                        <p:tgtEl>
                                          <p:spTgt spid="7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74"/>
          <p:cNvSpPr/>
          <p:nvPr/>
        </p:nvSpPr>
        <p:spPr>
          <a:xfrm>
            <a:off x="1063125" y="239575"/>
            <a:ext cx="1527300" cy="2206200"/>
          </a:xfrm>
          <a:prstGeom prst="roundRect">
            <a:avLst>
              <a:gd fmla="val 393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74"/>
          <p:cNvSpPr txBox="1"/>
          <p:nvPr>
            <p:ph idx="4294967295" type="body"/>
          </p:nvPr>
        </p:nvSpPr>
        <p:spPr>
          <a:xfrm>
            <a:off x="4603200" y="1244150"/>
            <a:ext cx="3969300" cy="3693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1200"/>
              </a:spcAft>
              <a:buNone/>
            </a:pPr>
            <a:r>
              <a:rPr i="1" lang="en" sz="2400">
                <a:solidFill>
                  <a:schemeClr val="accent1"/>
                </a:solidFill>
              </a:rPr>
              <a:t>OUR LOCATIONS</a:t>
            </a:r>
            <a:endParaRPr sz="1100">
              <a:solidFill>
                <a:schemeClr val="lt1"/>
              </a:solidFill>
              <a:latin typeface="Rubik Light"/>
              <a:ea typeface="Rubik Light"/>
              <a:cs typeface="Rubik Light"/>
              <a:sym typeface="Rubik Light"/>
            </a:endParaRPr>
          </a:p>
        </p:txBody>
      </p:sp>
      <p:pic>
        <p:nvPicPr>
          <p:cNvPr id="805" name="Google Shape;805;p74"/>
          <p:cNvPicPr preferRelativeResize="0"/>
          <p:nvPr/>
        </p:nvPicPr>
        <p:blipFill rotWithShape="1">
          <a:blip r:embed="rId3">
            <a:alphaModFix/>
          </a:blip>
          <a:srcRect b="0" l="26927" r="26932" t="0"/>
          <a:stretch/>
        </p:blipFill>
        <p:spPr>
          <a:xfrm>
            <a:off x="1063125" y="239575"/>
            <a:ext cx="1527300" cy="2206200"/>
          </a:xfrm>
          <a:prstGeom prst="roundRect">
            <a:avLst>
              <a:gd fmla="val 4253" name="adj"/>
            </a:avLst>
          </a:prstGeom>
          <a:noFill/>
          <a:ln>
            <a:noFill/>
          </a:ln>
        </p:spPr>
      </p:pic>
      <p:sp>
        <p:nvSpPr>
          <p:cNvPr id="806" name="Google Shape;806;p74"/>
          <p:cNvSpPr/>
          <p:nvPr/>
        </p:nvSpPr>
        <p:spPr>
          <a:xfrm>
            <a:off x="1063125" y="2715200"/>
            <a:ext cx="1527300" cy="2206200"/>
          </a:xfrm>
          <a:prstGeom prst="roundRect">
            <a:avLst>
              <a:gd fmla="val 393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7" name="Google Shape;807;p74"/>
          <p:cNvPicPr preferRelativeResize="0"/>
          <p:nvPr/>
        </p:nvPicPr>
        <p:blipFill rotWithShape="1">
          <a:blip r:embed="rId4">
            <a:alphaModFix/>
          </a:blip>
          <a:srcRect b="0" l="15389" r="15382" t="0"/>
          <a:stretch/>
        </p:blipFill>
        <p:spPr>
          <a:xfrm>
            <a:off x="1063125" y="2715200"/>
            <a:ext cx="1527300" cy="2206200"/>
          </a:xfrm>
          <a:prstGeom prst="roundRect">
            <a:avLst>
              <a:gd fmla="val 4253" name="adj"/>
            </a:avLst>
          </a:prstGeom>
          <a:noFill/>
          <a:ln>
            <a:noFill/>
          </a:ln>
        </p:spPr>
      </p:pic>
      <p:sp>
        <p:nvSpPr>
          <p:cNvPr id="808" name="Google Shape;808;p74"/>
          <p:cNvSpPr/>
          <p:nvPr/>
        </p:nvSpPr>
        <p:spPr>
          <a:xfrm>
            <a:off x="2770150" y="1322675"/>
            <a:ext cx="1527300" cy="2206200"/>
          </a:xfrm>
          <a:prstGeom prst="roundRect">
            <a:avLst>
              <a:gd fmla="val 393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9" name="Google Shape;809;p74"/>
          <p:cNvPicPr preferRelativeResize="0"/>
          <p:nvPr/>
        </p:nvPicPr>
        <p:blipFill rotWithShape="1">
          <a:blip r:embed="rId5">
            <a:alphaModFix/>
          </a:blip>
          <a:srcRect b="0" l="26961" r="26966" t="0"/>
          <a:stretch/>
        </p:blipFill>
        <p:spPr>
          <a:xfrm>
            <a:off x="2770150" y="1322675"/>
            <a:ext cx="1527300" cy="2206200"/>
          </a:xfrm>
          <a:prstGeom prst="roundRect">
            <a:avLst>
              <a:gd fmla="val 4253" name="adj"/>
            </a:avLst>
          </a:prstGeom>
          <a:noFill/>
          <a:ln>
            <a:noFill/>
          </a:ln>
        </p:spPr>
      </p:pic>
      <p:sp>
        <p:nvSpPr>
          <p:cNvPr id="810" name="Google Shape;810;p74"/>
          <p:cNvSpPr/>
          <p:nvPr/>
        </p:nvSpPr>
        <p:spPr>
          <a:xfrm>
            <a:off x="2770150" y="0"/>
            <a:ext cx="1527300" cy="1048200"/>
          </a:xfrm>
          <a:prstGeom prst="roundRect">
            <a:avLst>
              <a:gd fmla="val 393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1" name="Google Shape;811;p74"/>
          <p:cNvPicPr preferRelativeResize="0"/>
          <p:nvPr/>
        </p:nvPicPr>
        <p:blipFill rotWithShape="1">
          <a:blip r:embed="rId6">
            <a:alphaModFix/>
          </a:blip>
          <a:srcRect b="0" l="14239" r="14239" t="0"/>
          <a:stretch/>
        </p:blipFill>
        <p:spPr>
          <a:xfrm>
            <a:off x="2770150" y="-152900"/>
            <a:ext cx="1527300" cy="1201200"/>
          </a:xfrm>
          <a:prstGeom prst="roundRect">
            <a:avLst>
              <a:gd fmla="val 4253" name="adj"/>
            </a:avLst>
          </a:prstGeom>
          <a:noFill/>
          <a:ln>
            <a:noFill/>
          </a:ln>
        </p:spPr>
      </p:pic>
      <p:sp>
        <p:nvSpPr>
          <p:cNvPr id="812" name="Google Shape;812;p74"/>
          <p:cNvSpPr/>
          <p:nvPr/>
        </p:nvSpPr>
        <p:spPr>
          <a:xfrm>
            <a:off x="2770150" y="3803250"/>
            <a:ext cx="1527300" cy="1618500"/>
          </a:xfrm>
          <a:prstGeom prst="roundRect">
            <a:avLst>
              <a:gd fmla="val 393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3" name="Google Shape;813;p74"/>
          <p:cNvPicPr preferRelativeResize="0"/>
          <p:nvPr/>
        </p:nvPicPr>
        <p:blipFill rotWithShape="1">
          <a:blip r:embed="rId7">
            <a:alphaModFix/>
          </a:blip>
          <a:srcRect b="0" l="17017" r="29111" t="0"/>
          <a:stretch/>
        </p:blipFill>
        <p:spPr>
          <a:xfrm>
            <a:off x="2770150" y="3803250"/>
            <a:ext cx="1527300" cy="1594800"/>
          </a:xfrm>
          <a:prstGeom prst="roundRect">
            <a:avLst>
              <a:gd fmla="val 4253" name="adj"/>
            </a:avLst>
          </a:prstGeom>
          <a:noFill/>
          <a:ln>
            <a:noFill/>
          </a:ln>
        </p:spPr>
      </p:pic>
      <p:sp>
        <p:nvSpPr>
          <p:cNvPr id="814" name="Google Shape;814;p74"/>
          <p:cNvSpPr txBox="1"/>
          <p:nvPr/>
        </p:nvSpPr>
        <p:spPr>
          <a:xfrm>
            <a:off x="4572000" y="1712850"/>
            <a:ext cx="39693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latin typeface="Rubik Light"/>
                <a:ea typeface="Rubik Light"/>
                <a:cs typeface="Rubik Light"/>
                <a:sym typeface="Rubik Light"/>
              </a:rPr>
              <a:t>We are honoured to be bringing the best in eBike technology to more locations across the UK. You can now try out a Moustache  at our four locations:</a:t>
            </a:r>
            <a:endParaRPr sz="1000">
              <a:solidFill>
                <a:schemeClr val="lt1"/>
              </a:solidFill>
              <a:latin typeface="Rubik Light"/>
              <a:ea typeface="Rubik Light"/>
              <a:cs typeface="Rubik Light"/>
              <a:sym typeface="Rubik Light"/>
            </a:endParaRPr>
          </a:p>
          <a:p>
            <a:pPr indent="0" lvl="0" marL="0" rtl="0" algn="l">
              <a:spcBef>
                <a:spcPts val="1200"/>
              </a:spcBef>
              <a:spcAft>
                <a:spcPts val="1200"/>
              </a:spcAft>
              <a:buNone/>
            </a:pPr>
            <a:r>
              <a:rPr lang="en" sz="1000">
                <a:solidFill>
                  <a:schemeClr val="lt1"/>
                </a:solidFill>
                <a:latin typeface="Rubik"/>
                <a:ea typeface="Rubik"/>
                <a:cs typeface="Rubik"/>
                <a:sym typeface="Rubik"/>
              </a:rPr>
              <a:t>Fully Charged London Bridge </a:t>
            </a:r>
            <a:r>
              <a:rPr lang="en" sz="1000">
                <a:solidFill>
                  <a:schemeClr val="accent1"/>
                </a:solidFill>
                <a:latin typeface="Rubik"/>
                <a:ea typeface="Rubik"/>
                <a:cs typeface="Rubik"/>
                <a:sym typeface="Rubik"/>
              </a:rPr>
              <a:t>|</a:t>
            </a:r>
            <a:r>
              <a:rPr lang="en" sz="1000">
                <a:solidFill>
                  <a:schemeClr val="lt1"/>
                </a:solidFill>
                <a:latin typeface="Rubik"/>
                <a:ea typeface="Rubik"/>
                <a:cs typeface="Rubik"/>
                <a:sym typeface="Rubik"/>
              </a:rPr>
              <a:t> Fully Charged Silverstone</a:t>
            </a:r>
            <a:r>
              <a:rPr lang="en" sz="1000">
                <a:solidFill>
                  <a:schemeClr val="accent1"/>
                </a:solidFill>
                <a:latin typeface="Rubik"/>
                <a:ea typeface="Rubik"/>
                <a:cs typeface="Rubik"/>
                <a:sym typeface="Rubik"/>
              </a:rPr>
              <a:t> | </a:t>
            </a:r>
            <a:r>
              <a:rPr lang="en" sz="1000">
                <a:solidFill>
                  <a:schemeClr val="lt1"/>
                </a:solidFill>
                <a:latin typeface="Rubik"/>
                <a:ea typeface="Rubik"/>
                <a:cs typeface="Rubik"/>
                <a:sym typeface="Rubik"/>
              </a:rPr>
              <a:t>Fully Charged Cornwall </a:t>
            </a:r>
            <a:r>
              <a:rPr lang="en" sz="1000">
                <a:solidFill>
                  <a:schemeClr val="accent1"/>
                </a:solidFill>
                <a:latin typeface="Rubik"/>
                <a:ea typeface="Rubik"/>
                <a:cs typeface="Rubik"/>
                <a:sym typeface="Rubik"/>
              </a:rPr>
              <a:t>| </a:t>
            </a:r>
            <a:r>
              <a:rPr lang="en" sz="1000">
                <a:solidFill>
                  <a:schemeClr val="lt1"/>
                </a:solidFill>
                <a:latin typeface="Rubik"/>
                <a:ea typeface="Rubik"/>
                <a:cs typeface="Rubik"/>
                <a:sym typeface="Rubik"/>
              </a:rPr>
              <a:t>Fully Charged Guildford </a:t>
            </a:r>
            <a:endParaRPr>
              <a:latin typeface="Rubik"/>
              <a:ea typeface="Rubik"/>
              <a:cs typeface="Rubik"/>
              <a:sym typeface="Rubik"/>
            </a:endParaRPr>
          </a:p>
        </p:txBody>
      </p:sp>
      <p:pic>
        <p:nvPicPr>
          <p:cNvPr id="815" name="Google Shape;815;p74"/>
          <p:cNvPicPr preferRelativeResize="0"/>
          <p:nvPr/>
        </p:nvPicPr>
        <p:blipFill>
          <a:blip r:embed="rId8">
            <a:alphaModFix/>
          </a:blip>
          <a:stretch>
            <a:fillRect/>
          </a:stretch>
        </p:blipFill>
        <p:spPr>
          <a:xfrm>
            <a:off x="7969648" y="4766058"/>
            <a:ext cx="644950" cy="235683"/>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pic>
        <p:nvPicPr>
          <p:cNvPr id="820" name="Google Shape;820;p75"/>
          <p:cNvPicPr preferRelativeResize="0"/>
          <p:nvPr/>
        </p:nvPicPr>
        <p:blipFill>
          <a:blip r:embed="rId3">
            <a:alphaModFix/>
          </a:blip>
          <a:stretch>
            <a:fillRect/>
          </a:stretch>
        </p:blipFill>
        <p:spPr>
          <a:xfrm>
            <a:off x="6645900" y="1777986"/>
            <a:ext cx="2498099" cy="1662543"/>
          </a:xfrm>
          <a:prstGeom prst="rect">
            <a:avLst/>
          </a:prstGeom>
          <a:noFill/>
          <a:ln>
            <a:noFill/>
          </a:ln>
        </p:spPr>
      </p:pic>
      <p:sp>
        <p:nvSpPr>
          <p:cNvPr id="821" name="Google Shape;821;p75"/>
          <p:cNvSpPr txBox="1"/>
          <p:nvPr/>
        </p:nvSpPr>
        <p:spPr>
          <a:xfrm>
            <a:off x="476375" y="3705600"/>
            <a:ext cx="2767800" cy="125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a:solidFill>
                  <a:schemeClr val="accent1"/>
                </a:solidFill>
                <a:latin typeface="Rubik SemiBold"/>
                <a:ea typeface="Rubik SemiBold"/>
                <a:cs typeface="Rubik SemiBold"/>
                <a:sym typeface="Rubik SemiBold"/>
              </a:rPr>
              <a:t>LONDON BRIDGE</a:t>
            </a:r>
            <a:endParaRPr i="1">
              <a:solidFill>
                <a:srgbClr val="00D160"/>
              </a:solidFill>
              <a:latin typeface="Rubik SemiBold"/>
              <a:ea typeface="Rubik SemiBold"/>
              <a:cs typeface="Rubik SemiBold"/>
              <a:sym typeface="Rubik SemiBold"/>
            </a:endParaRPr>
          </a:p>
          <a:p>
            <a:pPr indent="0" lvl="0" marL="0" rtl="0" algn="l">
              <a:lnSpc>
                <a:spcPct val="115000"/>
              </a:lnSpc>
              <a:spcBef>
                <a:spcPts val="0"/>
              </a:spcBef>
              <a:spcAft>
                <a:spcPts val="0"/>
              </a:spcAft>
              <a:buNone/>
            </a:pPr>
            <a:r>
              <a:rPr lang="en" sz="900" u="sng">
                <a:solidFill>
                  <a:schemeClr val="hlink"/>
                </a:solidFill>
                <a:latin typeface="Rubik"/>
                <a:ea typeface="Rubik"/>
                <a:cs typeface="Rubik"/>
                <a:sym typeface="Rubik"/>
                <a:hlinkClick r:id="rId4"/>
              </a:rPr>
              <a:t>Arch 6, Unit 5 Crucifix Ln, London SE1 3JW</a:t>
            </a:r>
            <a:endParaRPr sz="900">
              <a:solidFill>
                <a:schemeClr val="accent1"/>
              </a:solidFill>
              <a:latin typeface="Rubik"/>
              <a:ea typeface="Rubik"/>
              <a:cs typeface="Rubik"/>
              <a:sym typeface="Rubik"/>
            </a:endParaRPr>
          </a:p>
          <a:p>
            <a:pPr indent="0" lvl="0" marL="0" rtl="0" algn="l">
              <a:lnSpc>
                <a:spcPct val="115000"/>
              </a:lnSpc>
              <a:spcBef>
                <a:spcPts val="0"/>
              </a:spcBef>
              <a:spcAft>
                <a:spcPts val="0"/>
              </a:spcAft>
              <a:buNone/>
            </a:pPr>
            <a:r>
              <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Our Flagship store, where it all started</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t/>
            </a:r>
            <a:endParaRPr sz="1200">
              <a:solidFill>
                <a:srgbClr val="00D160"/>
              </a:solidFill>
              <a:latin typeface="Rubik Light"/>
              <a:ea typeface="Rubik Light"/>
              <a:cs typeface="Rubik Light"/>
              <a:sym typeface="Rubik Light"/>
            </a:endParaRPr>
          </a:p>
        </p:txBody>
      </p:sp>
      <p:sp>
        <p:nvSpPr>
          <p:cNvPr id="822" name="Google Shape;822;p75"/>
          <p:cNvSpPr txBox="1"/>
          <p:nvPr/>
        </p:nvSpPr>
        <p:spPr>
          <a:xfrm>
            <a:off x="3448000" y="3705600"/>
            <a:ext cx="2498100" cy="118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accent1"/>
                </a:solidFill>
                <a:latin typeface="Rubik"/>
                <a:ea typeface="Rubik"/>
                <a:cs typeface="Rubik"/>
                <a:sym typeface="Rubik"/>
              </a:rPr>
              <a:t>Appointment Only Opening Hours</a:t>
            </a:r>
            <a:endParaRPr b="1" sz="1000">
              <a:solidFill>
                <a:schemeClr val="accent1"/>
              </a:solidFill>
              <a:latin typeface="Rubik"/>
              <a:ea typeface="Rubik"/>
              <a:cs typeface="Rubik"/>
              <a:sym typeface="Rubik"/>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Monday - Friday: 10 am - 5:30 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Saturday: 10 am - 4 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t/>
            </a:r>
            <a:endParaRPr b="1" sz="1000">
              <a:solidFill>
                <a:schemeClr val="accent1"/>
              </a:solidFill>
              <a:latin typeface="Rubik"/>
              <a:ea typeface="Rubik"/>
              <a:cs typeface="Rubik"/>
              <a:sym typeface="Rubik"/>
            </a:endParaRPr>
          </a:p>
          <a:p>
            <a:pPr indent="0" lvl="0" marL="0" rtl="0" algn="l">
              <a:lnSpc>
                <a:spcPct val="115000"/>
              </a:lnSpc>
              <a:spcBef>
                <a:spcPts val="0"/>
              </a:spcBef>
              <a:spcAft>
                <a:spcPts val="0"/>
              </a:spcAft>
              <a:buNone/>
            </a:pPr>
            <a:r>
              <a:t/>
            </a:r>
            <a:endParaRPr b="1" sz="1000">
              <a:solidFill>
                <a:schemeClr val="accent1"/>
              </a:solidFill>
              <a:latin typeface="Rubik"/>
              <a:ea typeface="Rubik"/>
              <a:cs typeface="Rubik"/>
              <a:sym typeface="Rubik"/>
            </a:endParaRPr>
          </a:p>
          <a:p>
            <a:pPr indent="0" lvl="0" marL="0" rtl="0" algn="l">
              <a:lnSpc>
                <a:spcPct val="115000"/>
              </a:lnSpc>
              <a:spcBef>
                <a:spcPts val="0"/>
              </a:spcBef>
              <a:spcAft>
                <a:spcPts val="0"/>
              </a:spcAft>
              <a:buNone/>
            </a:pPr>
            <a:r>
              <a:t/>
            </a:r>
            <a:endParaRPr sz="1000">
              <a:solidFill>
                <a:srgbClr val="9E9E9E"/>
              </a:solidFill>
              <a:latin typeface="Rubik"/>
              <a:ea typeface="Rubik"/>
              <a:cs typeface="Rubik"/>
              <a:sym typeface="Rubik"/>
            </a:endParaRPr>
          </a:p>
        </p:txBody>
      </p:sp>
      <p:pic>
        <p:nvPicPr>
          <p:cNvPr id="823" name="Google Shape;823;p75">
            <a:hlinkClick r:id="rId5"/>
          </p:cNvPr>
          <p:cNvPicPr preferRelativeResize="0"/>
          <p:nvPr/>
        </p:nvPicPr>
        <p:blipFill rotWithShape="1">
          <a:blip r:embed="rId6">
            <a:alphaModFix/>
          </a:blip>
          <a:srcRect b="8588" l="0" r="0" t="8588"/>
          <a:stretch/>
        </p:blipFill>
        <p:spPr>
          <a:xfrm>
            <a:off x="0" y="0"/>
            <a:ext cx="6397701" cy="3534149"/>
          </a:xfrm>
          <a:prstGeom prst="rect">
            <a:avLst/>
          </a:prstGeom>
          <a:noFill/>
          <a:ln>
            <a:noFill/>
          </a:ln>
        </p:spPr>
      </p:pic>
      <p:pic>
        <p:nvPicPr>
          <p:cNvPr id="824" name="Google Shape;824;p75"/>
          <p:cNvPicPr preferRelativeResize="0"/>
          <p:nvPr/>
        </p:nvPicPr>
        <p:blipFill rotWithShape="1">
          <a:blip r:embed="rId7">
            <a:alphaModFix/>
          </a:blip>
          <a:srcRect b="79" l="0" r="0" t="69"/>
          <a:stretch/>
        </p:blipFill>
        <p:spPr>
          <a:xfrm>
            <a:off x="6645900" y="0"/>
            <a:ext cx="2498099" cy="1662563"/>
          </a:xfrm>
          <a:prstGeom prst="rect">
            <a:avLst/>
          </a:prstGeom>
          <a:noFill/>
          <a:ln>
            <a:noFill/>
          </a:ln>
        </p:spPr>
      </p:pic>
      <p:pic>
        <p:nvPicPr>
          <p:cNvPr id="825" name="Google Shape;825;p75"/>
          <p:cNvPicPr preferRelativeResize="0"/>
          <p:nvPr/>
        </p:nvPicPr>
        <p:blipFill>
          <a:blip r:embed="rId8">
            <a:alphaModFix/>
          </a:blip>
          <a:stretch>
            <a:fillRect/>
          </a:stretch>
        </p:blipFill>
        <p:spPr>
          <a:xfrm>
            <a:off x="342900" y="3829662"/>
            <a:ext cx="130477" cy="186849"/>
          </a:xfrm>
          <a:prstGeom prst="rect">
            <a:avLst/>
          </a:prstGeom>
          <a:noFill/>
          <a:ln>
            <a:noFill/>
          </a:ln>
        </p:spPr>
      </p:pic>
      <p:sp>
        <p:nvSpPr>
          <p:cNvPr id="826" name="Google Shape;826;p75"/>
          <p:cNvSpPr txBox="1"/>
          <p:nvPr/>
        </p:nvSpPr>
        <p:spPr>
          <a:xfrm>
            <a:off x="4453450" y="3053350"/>
            <a:ext cx="17844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i="1" lang="en" sz="1000" u="sng">
                <a:solidFill>
                  <a:schemeClr val="hlink"/>
                </a:solidFill>
                <a:latin typeface="Rubik"/>
                <a:ea typeface="Rubik"/>
                <a:cs typeface="Rubik"/>
                <a:sym typeface="Rubik"/>
                <a:hlinkClick r:id="rId9"/>
              </a:rPr>
              <a:t>WATCH OUR VIDEO</a:t>
            </a:r>
            <a:r>
              <a:rPr b="1" i="1" lang="en" sz="1000">
                <a:solidFill>
                  <a:schemeClr val="lt1"/>
                </a:solidFill>
                <a:latin typeface="Rubik"/>
                <a:ea typeface="Rubik"/>
                <a:cs typeface="Rubik"/>
                <a:sym typeface="Rubik"/>
              </a:rPr>
              <a:t> </a:t>
            </a:r>
            <a:endParaRPr b="1" i="1" sz="1000">
              <a:solidFill>
                <a:schemeClr val="lt1"/>
              </a:solidFill>
              <a:latin typeface="Rubik"/>
              <a:ea typeface="Rubik"/>
              <a:cs typeface="Rubik"/>
              <a:sym typeface="Rubik"/>
            </a:endParaRPr>
          </a:p>
        </p:txBody>
      </p:sp>
      <p:pic>
        <p:nvPicPr>
          <p:cNvPr id="827" name="Google Shape;827;p75"/>
          <p:cNvPicPr preferRelativeResize="0"/>
          <p:nvPr/>
        </p:nvPicPr>
        <p:blipFill>
          <a:blip r:embed="rId10">
            <a:alphaModFix/>
          </a:blip>
          <a:stretch>
            <a:fillRect/>
          </a:stretch>
        </p:blipFill>
        <p:spPr>
          <a:xfrm>
            <a:off x="8781300" y="132595"/>
            <a:ext cx="210312" cy="210312"/>
          </a:xfrm>
          <a:prstGeom prst="rect">
            <a:avLst/>
          </a:prstGeom>
          <a:noFill/>
          <a:ln>
            <a:noFill/>
          </a:ln>
        </p:spPr>
      </p:pic>
      <p:pic>
        <p:nvPicPr>
          <p:cNvPr id="828" name="Google Shape;828;p75"/>
          <p:cNvPicPr preferRelativeResize="0"/>
          <p:nvPr/>
        </p:nvPicPr>
        <p:blipFill>
          <a:blip r:embed="rId11">
            <a:alphaModFix/>
          </a:blip>
          <a:stretch>
            <a:fillRect/>
          </a:stretch>
        </p:blipFill>
        <p:spPr>
          <a:xfrm>
            <a:off x="3272172" y="3823125"/>
            <a:ext cx="175825" cy="175825"/>
          </a:xfrm>
          <a:prstGeom prst="rect">
            <a:avLst/>
          </a:prstGeom>
          <a:noFill/>
          <a:ln>
            <a:noFill/>
          </a:ln>
        </p:spPr>
      </p:pic>
      <p:pic>
        <p:nvPicPr>
          <p:cNvPr id="829" name="Google Shape;829;p75">
            <a:hlinkClick r:id="rId12"/>
          </p:cNvPr>
          <p:cNvPicPr preferRelativeResize="0"/>
          <p:nvPr/>
        </p:nvPicPr>
        <p:blipFill rotWithShape="1">
          <a:blip r:embed="rId13">
            <a:alphaModFix/>
          </a:blip>
          <a:srcRect b="31658" l="14990" r="16651" t="19689"/>
          <a:stretch/>
        </p:blipFill>
        <p:spPr>
          <a:xfrm>
            <a:off x="6645900" y="3545650"/>
            <a:ext cx="2498100" cy="1597699"/>
          </a:xfrm>
          <a:prstGeom prst="rect">
            <a:avLst/>
          </a:prstGeom>
          <a:noFill/>
          <a:ln>
            <a:noFill/>
          </a:ln>
        </p:spPr>
      </p:pic>
      <p:pic>
        <p:nvPicPr>
          <p:cNvPr id="830" name="Google Shape;830;p75"/>
          <p:cNvPicPr preferRelativeResize="0"/>
          <p:nvPr/>
        </p:nvPicPr>
        <p:blipFill rotWithShape="1">
          <a:blip r:embed="rId14">
            <a:alphaModFix/>
          </a:blip>
          <a:srcRect b="2819" l="6699" r="0" t="19733"/>
          <a:stretch/>
        </p:blipFill>
        <p:spPr>
          <a:xfrm>
            <a:off x="0" y="0"/>
            <a:ext cx="6397701" cy="3534150"/>
          </a:xfrm>
          <a:prstGeom prst="rect">
            <a:avLst/>
          </a:prstGeom>
          <a:noFill/>
          <a:ln>
            <a:noFill/>
          </a:ln>
        </p:spPr>
      </p:pic>
      <p:pic>
        <p:nvPicPr>
          <p:cNvPr id="831" name="Google Shape;831;p75"/>
          <p:cNvPicPr preferRelativeResize="0"/>
          <p:nvPr/>
        </p:nvPicPr>
        <p:blipFill>
          <a:blip r:embed="rId15">
            <a:alphaModFix/>
          </a:blip>
          <a:stretch>
            <a:fillRect/>
          </a:stretch>
        </p:blipFill>
        <p:spPr>
          <a:xfrm>
            <a:off x="6645900" y="0"/>
            <a:ext cx="2498099" cy="1662564"/>
          </a:xfrm>
          <a:prstGeom prst="rect">
            <a:avLst/>
          </a:prstGeom>
          <a:noFill/>
          <a:ln>
            <a:noFill/>
          </a:ln>
        </p:spPr>
      </p:pic>
      <p:sp>
        <p:nvSpPr>
          <p:cNvPr id="832" name="Google Shape;832;p75"/>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01865 522122</a:t>
            </a:r>
            <a:endParaRPr sz="1000">
              <a:solidFill>
                <a:srgbClr val="9E9E9E"/>
              </a:solidFill>
              <a:latin typeface="Rubik"/>
              <a:ea typeface="Rubik"/>
              <a:cs typeface="Rubik"/>
              <a:sym typeface="Rubik"/>
            </a:endParaRPr>
          </a:p>
        </p:txBody>
      </p:sp>
      <p:sp>
        <p:nvSpPr>
          <p:cNvPr id="833" name="Google Shape;833;p75"/>
          <p:cNvSpPr txBox="1"/>
          <p:nvPr/>
        </p:nvSpPr>
        <p:spPr>
          <a:xfrm>
            <a:off x="3448000" y="4361150"/>
            <a:ext cx="2498100" cy="67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accent1"/>
                </a:solidFill>
                <a:latin typeface="Rubik"/>
                <a:ea typeface="Rubik"/>
                <a:cs typeface="Rubik"/>
                <a:sym typeface="Rubik"/>
              </a:rPr>
              <a:t>Contact - </a:t>
            </a:r>
            <a:r>
              <a:rPr lang="en" sz="900">
                <a:solidFill>
                  <a:srgbClr val="9E9E9E"/>
                </a:solidFill>
                <a:latin typeface="Rubik Light"/>
                <a:ea typeface="Rubik Light"/>
                <a:cs typeface="Rubik Light"/>
                <a:sym typeface="Rubik Light"/>
              </a:rPr>
              <a:t>0207 111 0977</a:t>
            </a:r>
            <a:endParaRPr sz="1000">
              <a:solidFill>
                <a:srgbClr val="9E9E9E"/>
              </a:solidFill>
              <a:latin typeface="Rubik"/>
              <a:ea typeface="Rubik"/>
              <a:cs typeface="Rubik"/>
              <a:sym typeface="Rubik"/>
            </a:endParaRPr>
          </a:p>
          <a:p>
            <a:pPr indent="0" lvl="0" marL="0" rtl="0" algn="l">
              <a:lnSpc>
                <a:spcPct val="115000"/>
              </a:lnSpc>
              <a:spcBef>
                <a:spcPts val="0"/>
              </a:spcBef>
              <a:spcAft>
                <a:spcPts val="0"/>
              </a:spcAft>
              <a:buNone/>
            </a:pPr>
            <a:r>
              <a:t/>
            </a:r>
            <a:endParaRPr b="1" sz="1000">
              <a:solidFill>
                <a:schemeClr val="accent1"/>
              </a:solidFill>
              <a:latin typeface="Rubik"/>
              <a:ea typeface="Rubik"/>
              <a:cs typeface="Rubik"/>
              <a:sym typeface="Rubik"/>
            </a:endParaRPr>
          </a:p>
          <a:p>
            <a:pPr indent="0" lvl="0" marL="0" rtl="0" algn="l">
              <a:lnSpc>
                <a:spcPct val="115000"/>
              </a:lnSpc>
              <a:spcBef>
                <a:spcPts val="0"/>
              </a:spcBef>
              <a:spcAft>
                <a:spcPts val="0"/>
              </a:spcAft>
              <a:buNone/>
            </a:pPr>
            <a:r>
              <a:t/>
            </a:r>
            <a:endParaRPr sz="900">
              <a:solidFill>
                <a:srgbClr val="9E9E9E"/>
              </a:solidFill>
              <a:latin typeface="Rubik Light"/>
              <a:ea typeface="Rubik Light"/>
              <a:cs typeface="Rubik Light"/>
              <a:sym typeface="Rubik Light"/>
            </a:endParaRPr>
          </a:p>
        </p:txBody>
      </p:sp>
      <p:pic>
        <p:nvPicPr>
          <p:cNvPr id="834" name="Google Shape;834;p75"/>
          <p:cNvPicPr preferRelativeResize="0"/>
          <p:nvPr/>
        </p:nvPicPr>
        <p:blipFill>
          <a:blip r:embed="rId16">
            <a:alphaModFix/>
          </a:blip>
          <a:stretch>
            <a:fillRect/>
          </a:stretch>
        </p:blipFill>
        <p:spPr>
          <a:xfrm>
            <a:off x="3259738" y="4458524"/>
            <a:ext cx="175801" cy="162773"/>
          </a:xfrm>
          <a:prstGeom prst="rect">
            <a:avLst/>
          </a:prstGeom>
          <a:noFill/>
          <a:ln>
            <a:noFill/>
          </a:ln>
        </p:spPr>
      </p:pic>
      <p:pic>
        <p:nvPicPr>
          <p:cNvPr id="835" name="Google Shape;835;p75"/>
          <p:cNvPicPr preferRelativeResize="0"/>
          <p:nvPr/>
        </p:nvPicPr>
        <p:blipFill>
          <a:blip r:embed="rId10">
            <a:alphaModFix/>
          </a:blip>
          <a:stretch>
            <a:fillRect/>
          </a:stretch>
        </p:blipFill>
        <p:spPr>
          <a:xfrm>
            <a:off x="8781300" y="4780795"/>
            <a:ext cx="210312" cy="210312"/>
          </a:xfrm>
          <a:prstGeom prst="rect">
            <a:avLst/>
          </a:prstGeom>
          <a:noFill/>
          <a:ln>
            <a:noFill/>
          </a:ln>
        </p:spPr>
      </p:pic>
      <p:pic>
        <p:nvPicPr>
          <p:cNvPr id="836" name="Google Shape;836;p75"/>
          <p:cNvPicPr preferRelativeResize="0"/>
          <p:nvPr/>
        </p:nvPicPr>
        <p:blipFill>
          <a:blip r:embed="rId17">
            <a:alphaModFix/>
          </a:blip>
          <a:stretch>
            <a:fillRect/>
          </a:stretch>
        </p:blipFill>
        <p:spPr>
          <a:xfrm>
            <a:off x="7969388" y="4767076"/>
            <a:ext cx="649223" cy="237744"/>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76"/>
          <p:cNvSpPr txBox="1"/>
          <p:nvPr/>
        </p:nvSpPr>
        <p:spPr>
          <a:xfrm>
            <a:off x="476375" y="3705600"/>
            <a:ext cx="2767800" cy="125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a:solidFill>
                  <a:srgbClr val="00D160"/>
                </a:solidFill>
                <a:latin typeface="Rubik SemiBold"/>
                <a:ea typeface="Rubik SemiBold"/>
                <a:cs typeface="Rubik SemiBold"/>
                <a:sym typeface="Rubik SemiBold"/>
              </a:rPr>
              <a:t>SILVERSTONE</a:t>
            </a:r>
            <a:endParaRPr i="1">
              <a:solidFill>
                <a:srgbClr val="00D160"/>
              </a:solidFill>
              <a:latin typeface="Rubik SemiBold"/>
              <a:ea typeface="Rubik SemiBold"/>
              <a:cs typeface="Rubik SemiBold"/>
              <a:sym typeface="Rubik SemiBold"/>
            </a:endParaRPr>
          </a:p>
          <a:p>
            <a:pPr indent="0" lvl="0" marL="0" rtl="0" algn="l">
              <a:lnSpc>
                <a:spcPct val="115000"/>
              </a:lnSpc>
              <a:spcBef>
                <a:spcPts val="0"/>
              </a:spcBef>
              <a:spcAft>
                <a:spcPts val="0"/>
              </a:spcAft>
              <a:buNone/>
            </a:pPr>
            <a:r>
              <a:rPr lang="en" sz="900" u="sng">
                <a:solidFill>
                  <a:schemeClr val="hlink"/>
                </a:solidFill>
                <a:latin typeface="Rubik"/>
                <a:ea typeface="Rubik"/>
                <a:cs typeface="Rubik"/>
                <a:sym typeface="Rubik"/>
                <a:hlinkClick r:id="rId3"/>
              </a:rPr>
              <a:t>2225 Silverstone Park, Towcester, NN12 8GX</a:t>
            </a:r>
            <a:endParaRPr sz="900">
              <a:solidFill>
                <a:srgbClr val="9E9E9E"/>
              </a:solidFill>
              <a:latin typeface="Rubik"/>
              <a:ea typeface="Rubik"/>
              <a:cs typeface="Rubik"/>
              <a:sym typeface="Rubik"/>
            </a:endParaRPr>
          </a:p>
          <a:p>
            <a:pPr indent="0" lvl="0" marL="0" rtl="0" algn="l">
              <a:lnSpc>
                <a:spcPct val="115000"/>
              </a:lnSpc>
              <a:spcBef>
                <a:spcPts val="0"/>
              </a:spcBef>
              <a:spcAft>
                <a:spcPts val="0"/>
              </a:spcAft>
              <a:buNone/>
            </a:pPr>
            <a:r>
              <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Tristan, our Silverstone Director, is standing by</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to answer any Moustache enquiry.</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1200">
                <a:solidFill>
                  <a:srgbClr val="00D160"/>
                </a:solidFill>
                <a:latin typeface="Rubik Light"/>
                <a:ea typeface="Rubik Light"/>
                <a:cs typeface="Rubik Light"/>
                <a:sym typeface="Rubik Light"/>
              </a:rPr>
              <a:t> </a:t>
            </a:r>
            <a:endParaRPr sz="1200">
              <a:solidFill>
                <a:srgbClr val="00D160"/>
              </a:solidFill>
              <a:latin typeface="Rubik Light"/>
              <a:ea typeface="Rubik Light"/>
              <a:cs typeface="Rubik Light"/>
              <a:sym typeface="Rubik Light"/>
            </a:endParaRPr>
          </a:p>
        </p:txBody>
      </p:sp>
      <p:sp>
        <p:nvSpPr>
          <p:cNvPr id="842" name="Google Shape;842;p76"/>
          <p:cNvSpPr txBox="1"/>
          <p:nvPr/>
        </p:nvSpPr>
        <p:spPr>
          <a:xfrm>
            <a:off x="3448000" y="3705600"/>
            <a:ext cx="2498100" cy="115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accent1"/>
                </a:solidFill>
                <a:latin typeface="Rubik"/>
                <a:ea typeface="Rubik"/>
                <a:cs typeface="Rubik"/>
                <a:sym typeface="Rubik"/>
              </a:rPr>
              <a:t>Opening Hours:</a:t>
            </a:r>
            <a:endParaRPr b="1" sz="1000">
              <a:solidFill>
                <a:schemeClr val="accent1"/>
              </a:solidFill>
              <a:latin typeface="Rubik"/>
              <a:ea typeface="Rubik"/>
              <a:cs typeface="Rubik"/>
              <a:sym typeface="Rubik"/>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Monday - Wednesday: 10am - 5 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Thursday: 10am - 5pm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Friday: 10am - 5pm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Saturday: 10 am - 4pm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t/>
            </a:r>
            <a:endParaRPr sz="1000">
              <a:solidFill>
                <a:srgbClr val="9E9E9E"/>
              </a:solidFill>
              <a:latin typeface="Rubik"/>
              <a:ea typeface="Rubik"/>
              <a:cs typeface="Rubik"/>
              <a:sym typeface="Rubik"/>
            </a:endParaRPr>
          </a:p>
        </p:txBody>
      </p:sp>
      <p:pic>
        <p:nvPicPr>
          <p:cNvPr id="843" name="Google Shape;843;p76">
            <a:hlinkClick r:id="rId4"/>
          </p:cNvPr>
          <p:cNvPicPr preferRelativeResize="0"/>
          <p:nvPr/>
        </p:nvPicPr>
        <p:blipFill rotWithShape="1">
          <a:blip r:embed="rId5">
            <a:alphaModFix/>
          </a:blip>
          <a:srcRect b="8588" l="0" r="0" t="8588"/>
          <a:stretch/>
        </p:blipFill>
        <p:spPr>
          <a:xfrm>
            <a:off x="0" y="0"/>
            <a:ext cx="6397701" cy="3534149"/>
          </a:xfrm>
          <a:prstGeom prst="rect">
            <a:avLst/>
          </a:prstGeom>
          <a:noFill/>
          <a:ln>
            <a:noFill/>
          </a:ln>
        </p:spPr>
      </p:pic>
      <p:pic>
        <p:nvPicPr>
          <p:cNvPr id="844" name="Google Shape;844;p76"/>
          <p:cNvPicPr preferRelativeResize="0"/>
          <p:nvPr/>
        </p:nvPicPr>
        <p:blipFill rotWithShape="1">
          <a:blip r:embed="rId6">
            <a:alphaModFix/>
          </a:blip>
          <a:srcRect b="79" l="0" r="0" t="69"/>
          <a:stretch/>
        </p:blipFill>
        <p:spPr>
          <a:xfrm>
            <a:off x="6645900" y="0"/>
            <a:ext cx="2498099" cy="1662563"/>
          </a:xfrm>
          <a:prstGeom prst="rect">
            <a:avLst/>
          </a:prstGeom>
          <a:noFill/>
          <a:ln>
            <a:noFill/>
          </a:ln>
        </p:spPr>
      </p:pic>
      <p:pic>
        <p:nvPicPr>
          <p:cNvPr id="845" name="Google Shape;845;p76"/>
          <p:cNvPicPr preferRelativeResize="0"/>
          <p:nvPr/>
        </p:nvPicPr>
        <p:blipFill rotWithShape="1">
          <a:blip r:embed="rId7">
            <a:alphaModFix/>
          </a:blip>
          <a:srcRect b="0" l="7670" r="7662" t="0"/>
          <a:stretch/>
        </p:blipFill>
        <p:spPr>
          <a:xfrm>
            <a:off x="6645900" y="1780294"/>
            <a:ext cx="2498099" cy="1662545"/>
          </a:xfrm>
          <a:prstGeom prst="rect">
            <a:avLst/>
          </a:prstGeom>
          <a:noFill/>
          <a:ln>
            <a:noFill/>
          </a:ln>
        </p:spPr>
      </p:pic>
      <p:pic>
        <p:nvPicPr>
          <p:cNvPr id="846" name="Google Shape;846;p76"/>
          <p:cNvPicPr preferRelativeResize="0"/>
          <p:nvPr/>
        </p:nvPicPr>
        <p:blipFill>
          <a:blip r:embed="rId8">
            <a:alphaModFix/>
          </a:blip>
          <a:stretch>
            <a:fillRect/>
          </a:stretch>
        </p:blipFill>
        <p:spPr>
          <a:xfrm>
            <a:off x="342900" y="3829662"/>
            <a:ext cx="130477" cy="186849"/>
          </a:xfrm>
          <a:prstGeom prst="rect">
            <a:avLst/>
          </a:prstGeom>
          <a:noFill/>
          <a:ln>
            <a:noFill/>
          </a:ln>
        </p:spPr>
      </p:pic>
      <p:sp>
        <p:nvSpPr>
          <p:cNvPr id="847" name="Google Shape;847;p76"/>
          <p:cNvSpPr txBox="1"/>
          <p:nvPr/>
        </p:nvSpPr>
        <p:spPr>
          <a:xfrm>
            <a:off x="4453450" y="3053350"/>
            <a:ext cx="17844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i="1" lang="en" sz="1000" u="sng">
                <a:solidFill>
                  <a:schemeClr val="hlink"/>
                </a:solidFill>
                <a:latin typeface="Rubik"/>
                <a:ea typeface="Rubik"/>
                <a:cs typeface="Rubik"/>
                <a:sym typeface="Rubik"/>
                <a:hlinkClick r:id="rId9"/>
              </a:rPr>
              <a:t>WATCH OUR VIDEO</a:t>
            </a:r>
            <a:r>
              <a:rPr b="1" i="1" lang="en" sz="1000">
                <a:solidFill>
                  <a:schemeClr val="lt1"/>
                </a:solidFill>
                <a:latin typeface="Rubik"/>
                <a:ea typeface="Rubik"/>
                <a:cs typeface="Rubik"/>
                <a:sym typeface="Rubik"/>
              </a:rPr>
              <a:t> </a:t>
            </a:r>
            <a:endParaRPr b="1" i="1" sz="1000">
              <a:solidFill>
                <a:schemeClr val="lt1"/>
              </a:solidFill>
              <a:latin typeface="Rubik"/>
              <a:ea typeface="Rubik"/>
              <a:cs typeface="Rubik"/>
              <a:sym typeface="Rubik"/>
            </a:endParaRPr>
          </a:p>
        </p:txBody>
      </p:sp>
      <p:pic>
        <p:nvPicPr>
          <p:cNvPr id="848" name="Google Shape;848;p76"/>
          <p:cNvPicPr preferRelativeResize="0"/>
          <p:nvPr/>
        </p:nvPicPr>
        <p:blipFill>
          <a:blip r:embed="rId10">
            <a:alphaModFix/>
          </a:blip>
          <a:stretch>
            <a:fillRect/>
          </a:stretch>
        </p:blipFill>
        <p:spPr>
          <a:xfrm>
            <a:off x="8781300" y="132595"/>
            <a:ext cx="210312" cy="210312"/>
          </a:xfrm>
          <a:prstGeom prst="rect">
            <a:avLst/>
          </a:prstGeom>
          <a:noFill/>
          <a:ln>
            <a:noFill/>
          </a:ln>
        </p:spPr>
      </p:pic>
      <p:pic>
        <p:nvPicPr>
          <p:cNvPr id="849" name="Google Shape;849;p76"/>
          <p:cNvPicPr preferRelativeResize="0"/>
          <p:nvPr/>
        </p:nvPicPr>
        <p:blipFill>
          <a:blip r:embed="rId11">
            <a:alphaModFix/>
          </a:blip>
          <a:stretch>
            <a:fillRect/>
          </a:stretch>
        </p:blipFill>
        <p:spPr>
          <a:xfrm>
            <a:off x="3272172" y="3823125"/>
            <a:ext cx="175825" cy="175825"/>
          </a:xfrm>
          <a:prstGeom prst="rect">
            <a:avLst/>
          </a:prstGeom>
          <a:noFill/>
          <a:ln>
            <a:noFill/>
          </a:ln>
        </p:spPr>
      </p:pic>
      <p:pic>
        <p:nvPicPr>
          <p:cNvPr id="850" name="Google Shape;850;p76">
            <a:hlinkClick r:id="rId12"/>
          </p:cNvPr>
          <p:cNvPicPr preferRelativeResize="0"/>
          <p:nvPr/>
        </p:nvPicPr>
        <p:blipFill rotWithShape="1">
          <a:blip r:embed="rId13">
            <a:alphaModFix/>
          </a:blip>
          <a:srcRect b="20757" l="14150" r="17882" t="13113"/>
          <a:stretch/>
        </p:blipFill>
        <p:spPr>
          <a:xfrm>
            <a:off x="6645900" y="3553200"/>
            <a:ext cx="2498099" cy="1590299"/>
          </a:xfrm>
          <a:prstGeom prst="rect">
            <a:avLst/>
          </a:prstGeom>
          <a:noFill/>
          <a:ln>
            <a:noFill/>
          </a:ln>
        </p:spPr>
      </p:pic>
      <p:sp>
        <p:nvSpPr>
          <p:cNvPr id="851" name="Google Shape;851;p76"/>
          <p:cNvSpPr txBox="1"/>
          <p:nvPr/>
        </p:nvSpPr>
        <p:spPr>
          <a:xfrm>
            <a:off x="3448000" y="4589750"/>
            <a:ext cx="2498100" cy="50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accent1"/>
                </a:solidFill>
                <a:latin typeface="Rubik"/>
                <a:ea typeface="Rubik"/>
                <a:cs typeface="Rubik"/>
                <a:sym typeface="Rubik"/>
              </a:rPr>
              <a:t>Contact - </a:t>
            </a:r>
            <a:r>
              <a:rPr lang="en" sz="900">
                <a:solidFill>
                  <a:srgbClr val="9E9E9E"/>
                </a:solidFill>
                <a:latin typeface="Rubik Light"/>
                <a:ea typeface="Rubik Light"/>
                <a:cs typeface="Rubik Light"/>
                <a:sym typeface="Rubik Light"/>
              </a:rPr>
              <a:t>01865 522122</a:t>
            </a:r>
            <a:endParaRPr sz="1000">
              <a:solidFill>
                <a:srgbClr val="9E9E9E"/>
              </a:solidFill>
              <a:latin typeface="Rubik"/>
              <a:ea typeface="Rubik"/>
              <a:cs typeface="Rubik"/>
              <a:sym typeface="Rubik"/>
            </a:endParaRPr>
          </a:p>
          <a:p>
            <a:pPr indent="0" lvl="0" marL="0" rtl="0" algn="l">
              <a:lnSpc>
                <a:spcPct val="115000"/>
              </a:lnSpc>
              <a:spcBef>
                <a:spcPts val="0"/>
              </a:spcBef>
              <a:spcAft>
                <a:spcPts val="0"/>
              </a:spcAft>
              <a:buNone/>
            </a:pPr>
            <a:r>
              <a:t/>
            </a:r>
            <a:endParaRPr sz="900">
              <a:solidFill>
                <a:srgbClr val="9E9E9E"/>
              </a:solidFill>
              <a:latin typeface="Rubik Light"/>
              <a:ea typeface="Rubik Light"/>
              <a:cs typeface="Rubik Light"/>
              <a:sym typeface="Rubik Light"/>
            </a:endParaRPr>
          </a:p>
        </p:txBody>
      </p:sp>
      <p:pic>
        <p:nvPicPr>
          <p:cNvPr id="852" name="Google Shape;852;p76"/>
          <p:cNvPicPr preferRelativeResize="0"/>
          <p:nvPr/>
        </p:nvPicPr>
        <p:blipFill>
          <a:blip r:embed="rId14">
            <a:alphaModFix/>
          </a:blip>
          <a:stretch>
            <a:fillRect/>
          </a:stretch>
        </p:blipFill>
        <p:spPr>
          <a:xfrm>
            <a:off x="3259738" y="4687124"/>
            <a:ext cx="175801" cy="162773"/>
          </a:xfrm>
          <a:prstGeom prst="rect">
            <a:avLst/>
          </a:prstGeom>
          <a:noFill/>
          <a:ln>
            <a:noFill/>
          </a:ln>
        </p:spPr>
      </p:pic>
      <p:pic>
        <p:nvPicPr>
          <p:cNvPr id="853" name="Google Shape;853;p76"/>
          <p:cNvPicPr preferRelativeResize="0"/>
          <p:nvPr/>
        </p:nvPicPr>
        <p:blipFill>
          <a:blip r:embed="rId10">
            <a:alphaModFix/>
          </a:blip>
          <a:stretch>
            <a:fillRect/>
          </a:stretch>
        </p:blipFill>
        <p:spPr>
          <a:xfrm>
            <a:off x="8781300" y="4780795"/>
            <a:ext cx="210312" cy="210312"/>
          </a:xfrm>
          <a:prstGeom prst="rect">
            <a:avLst/>
          </a:prstGeom>
          <a:noFill/>
          <a:ln>
            <a:noFill/>
          </a:ln>
        </p:spPr>
      </p:pic>
      <p:pic>
        <p:nvPicPr>
          <p:cNvPr id="854" name="Google Shape;854;p76"/>
          <p:cNvPicPr preferRelativeResize="0"/>
          <p:nvPr/>
        </p:nvPicPr>
        <p:blipFill>
          <a:blip r:embed="rId15">
            <a:alphaModFix/>
          </a:blip>
          <a:stretch>
            <a:fillRect/>
          </a:stretch>
        </p:blipFill>
        <p:spPr>
          <a:xfrm>
            <a:off x="7969388" y="4767076"/>
            <a:ext cx="649223" cy="23774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pic>
        <p:nvPicPr>
          <p:cNvPr id="859" name="Google Shape;859;p77"/>
          <p:cNvPicPr preferRelativeResize="0"/>
          <p:nvPr/>
        </p:nvPicPr>
        <p:blipFill>
          <a:blip r:embed="rId3">
            <a:alphaModFix/>
          </a:blip>
          <a:stretch>
            <a:fillRect/>
          </a:stretch>
        </p:blipFill>
        <p:spPr>
          <a:xfrm>
            <a:off x="497200" y="3509248"/>
            <a:ext cx="130477" cy="186849"/>
          </a:xfrm>
          <a:prstGeom prst="rect">
            <a:avLst/>
          </a:prstGeom>
          <a:noFill/>
          <a:ln>
            <a:noFill/>
          </a:ln>
        </p:spPr>
      </p:pic>
      <p:pic>
        <p:nvPicPr>
          <p:cNvPr id="860" name="Google Shape;860;p77"/>
          <p:cNvPicPr preferRelativeResize="0"/>
          <p:nvPr/>
        </p:nvPicPr>
        <p:blipFill>
          <a:blip r:embed="rId4">
            <a:alphaModFix/>
          </a:blip>
          <a:stretch>
            <a:fillRect/>
          </a:stretch>
        </p:blipFill>
        <p:spPr>
          <a:xfrm>
            <a:off x="3782347" y="3474986"/>
            <a:ext cx="175825" cy="175825"/>
          </a:xfrm>
          <a:prstGeom prst="rect">
            <a:avLst/>
          </a:prstGeom>
          <a:noFill/>
          <a:ln>
            <a:noFill/>
          </a:ln>
        </p:spPr>
      </p:pic>
      <p:pic>
        <p:nvPicPr>
          <p:cNvPr id="861" name="Google Shape;861;p77"/>
          <p:cNvPicPr preferRelativeResize="0"/>
          <p:nvPr/>
        </p:nvPicPr>
        <p:blipFill>
          <a:blip r:embed="rId5">
            <a:alphaModFix/>
          </a:blip>
          <a:stretch>
            <a:fillRect/>
          </a:stretch>
        </p:blipFill>
        <p:spPr>
          <a:xfrm>
            <a:off x="3782350" y="4086985"/>
            <a:ext cx="175801" cy="162773"/>
          </a:xfrm>
          <a:prstGeom prst="rect">
            <a:avLst/>
          </a:prstGeom>
          <a:noFill/>
          <a:ln>
            <a:noFill/>
          </a:ln>
        </p:spPr>
      </p:pic>
      <p:sp>
        <p:nvSpPr>
          <p:cNvPr id="862" name="Google Shape;862;p77"/>
          <p:cNvSpPr txBox="1"/>
          <p:nvPr/>
        </p:nvSpPr>
        <p:spPr>
          <a:xfrm>
            <a:off x="4078021" y="3474986"/>
            <a:ext cx="1844400" cy="156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800"/>
              </a:spcBef>
              <a:spcAft>
                <a:spcPts val="0"/>
              </a:spcAft>
              <a:buNone/>
            </a:pPr>
            <a:r>
              <a:rPr lang="en" sz="1000">
                <a:latin typeface="Rubik Medium"/>
                <a:ea typeface="Rubik Medium"/>
                <a:cs typeface="Rubik Medium"/>
                <a:sym typeface="Rubik Medium"/>
              </a:rPr>
              <a:t>Opening times</a:t>
            </a:r>
            <a:endParaRPr sz="1000">
              <a:latin typeface="Rubik Medium"/>
              <a:ea typeface="Rubik Medium"/>
              <a:cs typeface="Rubik Medium"/>
              <a:sym typeface="Rubik Medium"/>
            </a:endParaRPr>
          </a:p>
          <a:p>
            <a:pPr indent="0" lvl="0" marL="0" rtl="0" algn="l">
              <a:lnSpc>
                <a:spcPct val="115000"/>
              </a:lnSpc>
              <a:spcBef>
                <a:spcPts val="300"/>
              </a:spcBef>
              <a:spcAft>
                <a:spcPts val="0"/>
              </a:spcAft>
              <a:buNone/>
            </a:pPr>
            <a:r>
              <a:rPr lang="en" sz="850">
                <a:latin typeface="Rubik"/>
                <a:ea typeface="Rubik"/>
                <a:cs typeface="Rubik"/>
                <a:sym typeface="Rubik"/>
              </a:rPr>
              <a:t>Monday, Thursday, Friday: 10am - 5pm </a:t>
            </a:r>
            <a:br>
              <a:rPr lang="en" sz="850">
                <a:latin typeface="Rubik"/>
                <a:ea typeface="Rubik"/>
                <a:cs typeface="Rubik"/>
                <a:sym typeface="Rubik"/>
              </a:rPr>
            </a:br>
            <a:r>
              <a:rPr lang="en" sz="850">
                <a:latin typeface="Rubik"/>
                <a:ea typeface="Rubik"/>
                <a:cs typeface="Rubik"/>
                <a:sym typeface="Rubik"/>
              </a:rPr>
              <a:t>Tuesday: 11am - 7pm</a:t>
            </a:r>
            <a:br>
              <a:rPr lang="en" sz="850">
                <a:latin typeface="Rubik"/>
                <a:ea typeface="Rubik"/>
                <a:cs typeface="Rubik"/>
                <a:sym typeface="Rubik"/>
              </a:rPr>
            </a:br>
            <a:r>
              <a:rPr lang="en" sz="850">
                <a:latin typeface="Rubik"/>
                <a:ea typeface="Rubik"/>
                <a:cs typeface="Rubik"/>
                <a:sym typeface="Rubik"/>
              </a:rPr>
              <a:t>Wednesday: Closed </a:t>
            </a:r>
            <a:br>
              <a:rPr lang="en" sz="850">
                <a:latin typeface="Rubik"/>
                <a:ea typeface="Rubik"/>
                <a:cs typeface="Rubik"/>
                <a:sym typeface="Rubik"/>
              </a:rPr>
            </a:br>
            <a:r>
              <a:rPr lang="en" sz="850">
                <a:latin typeface="Rubik"/>
                <a:ea typeface="Rubik"/>
                <a:cs typeface="Rubik"/>
                <a:sym typeface="Rubik"/>
              </a:rPr>
              <a:t>Saturday: 10am - 4pm </a:t>
            </a:r>
            <a:br>
              <a:rPr lang="en" sz="850">
                <a:latin typeface="Rubik"/>
                <a:ea typeface="Rubik"/>
                <a:cs typeface="Rubik"/>
                <a:sym typeface="Rubik"/>
              </a:rPr>
            </a:br>
            <a:r>
              <a:rPr lang="en" sz="850">
                <a:latin typeface="Rubik"/>
                <a:ea typeface="Rubik"/>
                <a:cs typeface="Rubik"/>
                <a:sym typeface="Rubik"/>
              </a:rPr>
              <a:t>Sunday: Closed</a:t>
            </a:r>
            <a:endParaRPr sz="1000">
              <a:latin typeface="Rubik Medium"/>
              <a:ea typeface="Rubik Medium"/>
              <a:cs typeface="Rubik Medium"/>
              <a:sym typeface="Rubik Medium"/>
            </a:endParaRPr>
          </a:p>
          <a:p>
            <a:pPr indent="0" lvl="0" marL="0" rtl="0" algn="l">
              <a:lnSpc>
                <a:spcPct val="115000"/>
              </a:lnSpc>
              <a:spcBef>
                <a:spcPts val="800"/>
              </a:spcBef>
              <a:spcAft>
                <a:spcPts val="0"/>
              </a:spcAft>
              <a:buNone/>
            </a:pPr>
            <a:r>
              <a:rPr lang="en" sz="1000">
                <a:latin typeface="Rubik Medium"/>
                <a:ea typeface="Rubik Medium"/>
                <a:cs typeface="Rubik Medium"/>
                <a:sym typeface="Rubik Medium"/>
              </a:rPr>
              <a:t>Contact</a:t>
            </a:r>
            <a:endParaRPr sz="1000">
              <a:latin typeface="Rubik Medium"/>
              <a:ea typeface="Rubik Medium"/>
              <a:cs typeface="Rubik Medium"/>
              <a:sym typeface="Rubik Medium"/>
            </a:endParaRPr>
          </a:p>
          <a:p>
            <a:pPr indent="0" lvl="0" marL="0" rtl="0" algn="l">
              <a:lnSpc>
                <a:spcPct val="115000"/>
              </a:lnSpc>
              <a:spcBef>
                <a:spcPts val="300"/>
              </a:spcBef>
              <a:spcAft>
                <a:spcPts val="0"/>
              </a:spcAft>
              <a:buNone/>
            </a:pPr>
            <a:r>
              <a:rPr lang="en" sz="850">
                <a:solidFill>
                  <a:srgbClr val="222222"/>
                </a:solidFill>
                <a:highlight>
                  <a:srgbClr val="FFFFFF"/>
                </a:highlight>
                <a:uFill>
                  <a:noFill/>
                </a:uFill>
                <a:hlinkClick r:id="rId6">
                  <a:extLst>
                    <a:ext uri="{A12FA001-AC4F-418D-AE19-62706E023703}">
                      <ahyp:hlinkClr val="tx"/>
                    </a:ext>
                  </a:extLst>
                </a:hlinkClick>
              </a:rPr>
              <a:t>01579 558879</a:t>
            </a:r>
            <a:endParaRPr sz="650">
              <a:solidFill>
                <a:srgbClr val="222222"/>
              </a:solidFill>
              <a:latin typeface="Rubik"/>
              <a:ea typeface="Rubik"/>
              <a:cs typeface="Rubik"/>
              <a:sym typeface="Rubik"/>
            </a:endParaRPr>
          </a:p>
        </p:txBody>
      </p:sp>
      <p:sp>
        <p:nvSpPr>
          <p:cNvPr id="863" name="Google Shape;863;p77"/>
          <p:cNvSpPr txBox="1"/>
          <p:nvPr/>
        </p:nvSpPr>
        <p:spPr>
          <a:xfrm>
            <a:off x="705125" y="3474973"/>
            <a:ext cx="25734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800">
                <a:solidFill>
                  <a:schemeClr val="accent1"/>
                </a:solidFill>
                <a:latin typeface="Rubik SemiBold"/>
                <a:ea typeface="Rubik SemiBold"/>
                <a:cs typeface="Rubik SemiBold"/>
                <a:sym typeface="Rubik SemiBold"/>
              </a:rPr>
              <a:t>CORNWALL</a:t>
            </a:r>
            <a:endParaRPr sz="1800">
              <a:solidFill>
                <a:schemeClr val="accent1"/>
              </a:solidFill>
              <a:latin typeface="Rubik SemiBold"/>
              <a:ea typeface="Rubik SemiBold"/>
              <a:cs typeface="Rubik SemiBold"/>
              <a:sym typeface="Rubik SemiBold"/>
            </a:endParaRPr>
          </a:p>
          <a:p>
            <a:pPr indent="0" lvl="0" marL="0" rtl="0" algn="l">
              <a:spcBef>
                <a:spcPts val="0"/>
              </a:spcBef>
              <a:spcAft>
                <a:spcPts val="0"/>
              </a:spcAft>
              <a:buNone/>
            </a:pPr>
            <a:r>
              <a:rPr lang="en" sz="900">
                <a:solidFill>
                  <a:srgbClr val="00D160"/>
                </a:solidFill>
                <a:latin typeface="Rubik SemiBold"/>
                <a:ea typeface="Rubik SemiBold"/>
                <a:cs typeface="Rubik SemiBold"/>
                <a:sym typeface="Rubik SemiBold"/>
              </a:rPr>
              <a:t>Barras Place, Liskeard, PL14 6AY</a:t>
            </a:r>
            <a:endParaRPr sz="1800">
              <a:solidFill>
                <a:srgbClr val="00D160"/>
              </a:solidFill>
              <a:latin typeface="Rubik SemiBold"/>
              <a:ea typeface="Rubik SemiBold"/>
              <a:cs typeface="Rubik SemiBold"/>
              <a:sym typeface="Rubik SemiBold"/>
            </a:endParaRPr>
          </a:p>
        </p:txBody>
      </p:sp>
      <p:sp>
        <p:nvSpPr>
          <p:cNvPr id="864" name="Google Shape;864;p77"/>
          <p:cNvSpPr txBox="1"/>
          <p:nvPr/>
        </p:nvSpPr>
        <p:spPr>
          <a:xfrm>
            <a:off x="705125" y="4119336"/>
            <a:ext cx="2302500" cy="582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850">
                <a:latin typeface="Rubik"/>
                <a:ea typeface="Rubik"/>
                <a:cs typeface="Rubik"/>
                <a:sym typeface="Rubik"/>
              </a:rPr>
              <a:t>Chris, our Cornwall Partner and Father of 6 (!),  is available at our new store in Liskeard, as well as for home test-rides across Cornwall, Devon and South Somerset.</a:t>
            </a:r>
            <a:endParaRPr/>
          </a:p>
        </p:txBody>
      </p:sp>
      <p:pic>
        <p:nvPicPr>
          <p:cNvPr id="865" name="Google Shape;865;p77"/>
          <p:cNvPicPr preferRelativeResize="0"/>
          <p:nvPr/>
        </p:nvPicPr>
        <p:blipFill rotWithShape="1">
          <a:blip r:embed="rId7">
            <a:alphaModFix/>
          </a:blip>
          <a:srcRect b="1418" l="0" r="0" t="1428"/>
          <a:stretch/>
        </p:blipFill>
        <p:spPr>
          <a:xfrm>
            <a:off x="0" y="0"/>
            <a:ext cx="6287693" cy="3421100"/>
          </a:xfrm>
          <a:prstGeom prst="rect">
            <a:avLst/>
          </a:prstGeom>
          <a:noFill/>
          <a:ln>
            <a:noFill/>
          </a:ln>
        </p:spPr>
      </p:pic>
      <p:sp>
        <p:nvSpPr>
          <p:cNvPr id="866" name="Google Shape;866;p77">
            <a:hlinkClick r:id="rId8"/>
          </p:cNvPr>
          <p:cNvSpPr/>
          <p:nvPr/>
        </p:nvSpPr>
        <p:spPr>
          <a:xfrm>
            <a:off x="6788013" y="4119318"/>
            <a:ext cx="1692000" cy="365700"/>
          </a:xfrm>
          <a:prstGeom prst="roundRect">
            <a:avLst>
              <a:gd fmla="val 7293" name="adj"/>
            </a:avLst>
          </a:prstGeom>
          <a:solidFill>
            <a:srgbClr val="00D1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lt1"/>
                </a:solidFill>
                <a:latin typeface="Rubik SemiBold"/>
                <a:ea typeface="Rubik SemiBold"/>
                <a:cs typeface="Rubik SemiBold"/>
                <a:sym typeface="Rubik SemiBold"/>
              </a:rPr>
              <a:t>WATCH OUR VIDEO</a:t>
            </a:r>
            <a:endParaRPr sz="900">
              <a:solidFill>
                <a:schemeClr val="lt1"/>
              </a:solidFill>
              <a:latin typeface="Rubik SemiBold"/>
              <a:ea typeface="Rubik SemiBold"/>
              <a:cs typeface="Rubik SemiBold"/>
              <a:sym typeface="Rubik SemiBold"/>
            </a:endParaRPr>
          </a:p>
        </p:txBody>
      </p:sp>
      <p:pic>
        <p:nvPicPr>
          <p:cNvPr id="867" name="Google Shape;867;p77"/>
          <p:cNvPicPr preferRelativeResize="0"/>
          <p:nvPr/>
        </p:nvPicPr>
        <p:blipFill rotWithShape="1">
          <a:blip r:embed="rId9">
            <a:alphaModFix/>
          </a:blip>
          <a:srcRect b="6475" l="0" r="0" t="6484"/>
          <a:stretch/>
        </p:blipFill>
        <p:spPr>
          <a:xfrm>
            <a:off x="6124025" y="0"/>
            <a:ext cx="3019971" cy="1751899"/>
          </a:xfrm>
          <a:prstGeom prst="rect">
            <a:avLst/>
          </a:prstGeom>
          <a:noFill/>
          <a:ln>
            <a:noFill/>
          </a:ln>
        </p:spPr>
      </p:pic>
      <p:pic>
        <p:nvPicPr>
          <p:cNvPr id="868" name="Google Shape;868;p77"/>
          <p:cNvPicPr preferRelativeResize="0"/>
          <p:nvPr/>
        </p:nvPicPr>
        <p:blipFill rotWithShape="1">
          <a:blip r:embed="rId10">
            <a:alphaModFix/>
          </a:blip>
          <a:srcRect b="7798" l="0" r="0" t="7806"/>
          <a:stretch/>
        </p:blipFill>
        <p:spPr>
          <a:xfrm>
            <a:off x="6124037" y="1722400"/>
            <a:ext cx="3019971" cy="1698712"/>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pic>
        <p:nvPicPr>
          <p:cNvPr id="873" name="Google Shape;873;p78"/>
          <p:cNvPicPr preferRelativeResize="0"/>
          <p:nvPr/>
        </p:nvPicPr>
        <p:blipFill>
          <a:blip r:embed="rId3">
            <a:alphaModFix/>
          </a:blip>
          <a:stretch>
            <a:fillRect/>
          </a:stretch>
        </p:blipFill>
        <p:spPr>
          <a:xfrm>
            <a:off x="316925" y="3816398"/>
            <a:ext cx="130477" cy="186849"/>
          </a:xfrm>
          <a:prstGeom prst="rect">
            <a:avLst/>
          </a:prstGeom>
          <a:noFill/>
          <a:ln>
            <a:noFill/>
          </a:ln>
        </p:spPr>
      </p:pic>
      <p:pic>
        <p:nvPicPr>
          <p:cNvPr id="874" name="Google Shape;874;p78"/>
          <p:cNvPicPr preferRelativeResize="0"/>
          <p:nvPr/>
        </p:nvPicPr>
        <p:blipFill>
          <a:blip r:embed="rId4">
            <a:alphaModFix/>
          </a:blip>
          <a:stretch>
            <a:fillRect/>
          </a:stretch>
        </p:blipFill>
        <p:spPr>
          <a:xfrm>
            <a:off x="3698197" y="3821924"/>
            <a:ext cx="175825" cy="175825"/>
          </a:xfrm>
          <a:prstGeom prst="rect">
            <a:avLst/>
          </a:prstGeom>
          <a:noFill/>
          <a:ln>
            <a:noFill/>
          </a:ln>
        </p:spPr>
      </p:pic>
      <p:pic>
        <p:nvPicPr>
          <p:cNvPr id="875" name="Google Shape;875;p78"/>
          <p:cNvPicPr preferRelativeResize="0"/>
          <p:nvPr/>
        </p:nvPicPr>
        <p:blipFill>
          <a:blip r:embed="rId5">
            <a:alphaModFix/>
          </a:blip>
          <a:stretch>
            <a:fillRect/>
          </a:stretch>
        </p:blipFill>
        <p:spPr>
          <a:xfrm>
            <a:off x="3698200" y="4474547"/>
            <a:ext cx="175801" cy="162773"/>
          </a:xfrm>
          <a:prstGeom prst="rect">
            <a:avLst/>
          </a:prstGeom>
          <a:noFill/>
          <a:ln>
            <a:noFill/>
          </a:ln>
        </p:spPr>
      </p:pic>
      <p:sp>
        <p:nvSpPr>
          <p:cNvPr id="876" name="Google Shape;876;p78"/>
          <p:cNvSpPr txBox="1"/>
          <p:nvPr/>
        </p:nvSpPr>
        <p:spPr>
          <a:xfrm>
            <a:off x="4078050" y="3821925"/>
            <a:ext cx="1802100" cy="1115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800"/>
              </a:spcBef>
              <a:spcAft>
                <a:spcPts val="0"/>
              </a:spcAft>
              <a:buNone/>
            </a:pPr>
            <a:r>
              <a:rPr lang="en" sz="1000">
                <a:latin typeface="Rubik Medium"/>
                <a:ea typeface="Rubik Medium"/>
                <a:cs typeface="Rubik Medium"/>
                <a:sym typeface="Rubik Medium"/>
              </a:rPr>
              <a:t>Opening times</a:t>
            </a:r>
            <a:endParaRPr sz="1000">
              <a:latin typeface="Rubik Medium"/>
              <a:ea typeface="Rubik Medium"/>
              <a:cs typeface="Rubik Medium"/>
              <a:sym typeface="Rubik Medium"/>
            </a:endParaRPr>
          </a:p>
          <a:p>
            <a:pPr indent="0" lvl="0" marL="0" rtl="0" algn="l">
              <a:lnSpc>
                <a:spcPct val="115000"/>
              </a:lnSpc>
              <a:spcBef>
                <a:spcPts val="300"/>
              </a:spcBef>
              <a:spcAft>
                <a:spcPts val="0"/>
              </a:spcAft>
              <a:buNone/>
            </a:pPr>
            <a:r>
              <a:rPr lang="en" sz="850">
                <a:latin typeface="Rubik"/>
                <a:ea typeface="Rubik"/>
                <a:cs typeface="Rubik"/>
                <a:sym typeface="Rubik"/>
              </a:rPr>
              <a:t>Weekdays (Tuesday closed): 10am – 5pm</a:t>
            </a:r>
            <a:endParaRPr sz="850">
              <a:latin typeface="Rubik"/>
              <a:ea typeface="Rubik"/>
              <a:cs typeface="Rubik"/>
              <a:sym typeface="Rubik"/>
            </a:endParaRPr>
          </a:p>
          <a:p>
            <a:pPr indent="0" lvl="0" marL="0" rtl="0" algn="l">
              <a:lnSpc>
                <a:spcPct val="115000"/>
              </a:lnSpc>
              <a:spcBef>
                <a:spcPts val="0"/>
              </a:spcBef>
              <a:spcAft>
                <a:spcPts val="0"/>
              </a:spcAft>
              <a:buNone/>
            </a:pPr>
            <a:r>
              <a:rPr lang="en" sz="850">
                <a:latin typeface="Rubik"/>
                <a:ea typeface="Rubik"/>
                <a:cs typeface="Rubik"/>
                <a:sym typeface="Rubik"/>
              </a:rPr>
              <a:t>Saturday: 10am – 4pm</a:t>
            </a:r>
            <a:endParaRPr sz="850">
              <a:latin typeface="Rubik"/>
              <a:ea typeface="Rubik"/>
              <a:cs typeface="Rubik"/>
              <a:sym typeface="Rubik"/>
            </a:endParaRPr>
          </a:p>
          <a:p>
            <a:pPr indent="0" lvl="0" marL="0" rtl="0" algn="l">
              <a:lnSpc>
                <a:spcPct val="115000"/>
              </a:lnSpc>
              <a:spcBef>
                <a:spcPts val="800"/>
              </a:spcBef>
              <a:spcAft>
                <a:spcPts val="0"/>
              </a:spcAft>
              <a:buNone/>
            </a:pPr>
            <a:r>
              <a:rPr lang="en" sz="1000">
                <a:latin typeface="Rubik Medium"/>
                <a:ea typeface="Rubik Medium"/>
                <a:cs typeface="Rubik Medium"/>
                <a:sym typeface="Rubik Medium"/>
              </a:rPr>
              <a:t>Contact</a:t>
            </a:r>
            <a:endParaRPr sz="1000">
              <a:latin typeface="Rubik Medium"/>
              <a:ea typeface="Rubik Medium"/>
              <a:cs typeface="Rubik Medium"/>
              <a:sym typeface="Rubik Medium"/>
            </a:endParaRPr>
          </a:p>
          <a:p>
            <a:pPr indent="0" lvl="0" marL="0" rtl="0" algn="l">
              <a:lnSpc>
                <a:spcPct val="115000"/>
              </a:lnSpc>
              <a:spcBef>
                <a:spcPts val="300"/>
              </a:spcBef>
              <a:spcAft>
                <a:spcPts val="0"/>
              </a:spcAft>
              <a:buNone/>
            </a:pPr>
            <a:r>
              <a:rPr lang="en" sz="850">
                <a:latin typeface="Rubik"/>
                <a:ea typeface="Rubik"/>
                <a:cs typeface="Rubik"/>
                <a:sym typeface="Rubik"/>
              </a:rPr>
              <a:t>01483 808765</a:t>
            </a:r>
            <a:endParaRPr sz="850">
              <a:latin typeface="Rubik"/>
              <a:ea typeface="Rubik"/>
              <a:cs typeface="Rubik"/>
              <a:sym typeface="Rubik"/>
            </a:endParaRPr>
          </a:p>
        </p:txBody>
      </p:sp>
      <p:sp>
        <p:nvSpPr>
          <p:cNvPr id="877" name="Google Shape;877;p78"/>
          <p:cNvSpPr txBox="1"/>
          <p:nvPr/>
        </p:nvSpPr>
        <p:spPr>
          <a:xfrm>
            <a:off x="577850" y="3816400"/>
            <a:ext cx="2852700" cy="446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800">
                <a:solidFill>
                  <a:schemeClr val="accent1"/>
                </a:solidFill>
                <a:latin typeface="Rubik SemiBold"/>
                <a:ea typeface="Rubik SemiBold"/>
                <a:cs typeface="Rubik SemiBold"/>
                <a:sym typeface="Rubik SemiBold"/>
              </a:rPr>
              <a:t>GUILDFORD</a:t>
            </a:r>
            <a:endParaRPr sz="1800">
              <a:solidFill>
                <a:schemeClr val="accent1"/>
              </a:solidFill>
              <a:latin typeface="Rubik SemiBold"/>
              <a:ea typeface="Rubik SemiBold"/>
              <a:cs typeface="Rubik SemiBold"/>
              <a:sym typeface="Rubik SemiBold"/>
            </a:endParaRPr>
          </a:p>
          <a:p>
            <a:pPr indent="0" lvl="0" marL="0" rtl="0" algn="l">
              <a:spcBef>
                <a:spcPts val="0"/>
              </a:spcBef>
              <a:spcAft>
                <a:spcPts val="0"/>
              </a:spcAft>
              <a:buNone/>
            </a:pPr>
            <a:r>
              <a:rPr lang="en" sz="1100" u="sng">
                <a:solidFill>
                  <a:schemeClr val="accent1"/>
                </a:solidFill>
                <a:latin typeface="Rubik SemiBold"/>
                <a:ea typeface="Rubik SemiBold"/>
                <a:cs typeface="Rubik SemiBold"/>
                <a:sym typeface="Rubik SemiBold"/>
                <a:hlinkClick r:id="rId6">
                  <a:extLst>
                    <a:ext uri="{A12FA001-AC4F-418D-AE19-62706E023703}">
                      <ahyp:hlinkClr val="tx"/>
                    </a:ext>
                  </a:extLst>
                </a:hlinkClick>
              </a:rPr>
              <a:t>Unit 1, 75-78 Woodbridge Road, Guildford</a:t>
            </a:r>
            <a:endParaRPr sz="1800">
              <a:solidFill>
                <a:schemeClr val="accent1"/>
              </a:solidFill>
              <a:latin typeface="Rubik SemiBold"/>
              <a:ea typeface="Rubik SemiBold"/>
              <a:cs typeface="Rubik SemiBold"/>
              <a:sym typeface="Rubik SemiBold"/>
            </a:endParaRPr>
          </a:p>
        </p:txBody>
      </p:sp>
      <p:sp>
        <p:nvSpPr>
          <p:cNvPr id="878" name="Google Shape;878;p78"/>
          <p:cNvSpPr txBox="1"/>
          <p:nvPr/>
        </p:nvSpPr>
        <p:spPr>
          <a:xfrm>
            <a:off x="577850" y="4389498"/>
            <a:ext cx="2302500" cy="281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850">
                <a:latin typeface="Rubik"/>
                <a:ea typeface="Rubik"/>
                <a:cs typeface="Rubik"/>
                <a:sym typeface="Rubik"/>
              </a:rPr>
              <a:t>Chris Harlow is at hand to speak to you about all things Moustache at out Guildford store!</a:t>
            </a:r>
            <a:endParaRPr/>
          </a:p>
        </p:txBody>
      </p:sp>
      <p:pic>
        <p:nvPicPr>
          <p:cNvPr id="879" name="Google Shape;879;p78"/>
          <p:cNvPicPr preferRelativeResize="0"/>
          <p:nvPr/>
        </p:nvPicPr>
        <p:blipFill rotWithShape="1">
          <a:blip r:embed="rId7">
            <a:alphaModFix/>
          </a:blip>
          <a:srcRect b="0" l="0" r="0" t="1980"/>
          <a:stretch/>
        </p:blipFill>
        <p:spPr>
          <a:xfrm>
            <a:off x="4946850" y="-49950"/>
            <a:ext cx="4178573" cy="3739649"/>
          </a:xfrm>
          <a:prstGeom prst="rect">
            <a:avLst/>
          </a:prstGeom>
          <a:noFill/>
          <a:ln>
            <a:noFill/>
          </a:ln>
        </p:spPr>
      </p:pic>
      <p:sp>
        <p:nvSpPr>
          <p:cNvPr id="880" name="Google Shape;880;p78">
            <a:hlinkClick r:id="rId8"/>
          </p:cNvPr>
          <p:cNvSpPr/>
          <p:nvPr/>
        </p:nvSpPr>
        <p:spPr>
          <a:xfrm>
            <a:off x="6788013" y="4119318"/>
            <a:ext cx="1692000" cy="365700"/>
          </a:xfrm>
          <a:prstGeom prst="roundRect">
            <a:avLst>
              <a:gd fmla="val 7293" name="adj"/>
            </a:avLst>
          </a:prstGeom>
          <a:solidFill>
            <a:srgbClr val="00D16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u="sng">
                <a:solidFill>
                  <a:schemeClr val="lt1"/>
                </a:solidFill>
                <a:latin typeface="Rubik SemiBold"/>
                <a:ea typeface="Rubik SemiBold"/>
                <a:cs typeface="Rubik SemiBold"/>
                <a:sym typeface="Rubik SemiBold"/>
                <a:hlinkClick r:id="rId9">
                  <a:extLst>
                    <a:ext uri="{A12FA001-AC4F-418D-AE19-62706E023703}">
                      <ahyp:hlinkClr val="tx"/>
                    </a:ext>
                  </a:extLst>
                </a:hlinkClick>
              </a:rPr>
              <a:t>WATCH OUR VIDEO</a:t>
            </a:r>
            <a:endParaRPr sz="900">
              <a:solidFill>
                <a:schemeClr val="lt1"/>
              </a:solidFill>
              <a:latin typeface="Rubik SemiBold"/>
              <a:ea typeface="Rubik SemiBold"/>
              <a:cs typeface="Rubik SemiBold"/>
              <a:sym typeface="Rubik SemiBold"/>
            </a:endParaRPr>
          </a:p>
        </p:txBody>
      </p:sp>
      <p:pic>
        <p:nvPicPr>
          <p:cNvPr id="881" name="Google Shape;881;p78"/>
          <p:cNvPicPr preferRelativeResize="0"/>
          <p:nvPr/>
        </p:nvPicPr>
        <p:blipFill rotWithShape="1">
          <a:blip r:embed="rId10">
            <a:alphaModFix/>
          </a:blip>
          <a:srcRect b="0" l="8982" r="8982" t="0"/>
          <a:stretch/>
        </p:blipFill>
        <p:spPr>
          <a:xfrm>
            <a:off x="0" y="0"/>
            <a:ext cx="4919619" cy="368969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pic>
        <p:nvPicPr>
          <p:cNvPr id="886" name="Google Shape;886;p79"/>
          <p:cNvPicPr preferRelativeResize="0"/>
          <p:nvPr/>
        </p:nvPicPr>
        <p:blipFill>
          <a:blip r:embed="rId3">
            <a:alphaModFix/>
          </a:blip>
          <a:stretch>
            <a:fillRect/>
          </a:stretch>
        </p:blipFill>
        <p:spPr>
          <a:xfrm>
            <a:off x="469325" y="3816398"/>
            <a:ext cx="130477" cy="186849"/>
          </a:xfrm>
          <a:prstGeom prst="rect">
            <a:avLst/>
          </a:prstGeom>
          <a:noFill/>
          <a:ln>
            <a:noFill/>
          </a:ln>
        </p:spPr>
      </p:pic>
      <p:pic>
        <p:nvPicPr>
          <p:cNvPr id="887" name="Google Shape;887;p79"/>
          <p:cNvPicPr preferRelativeResize="0"/>
          <p:nvPr/>
        </p:nvPicPr>
        <p:blipFill>
          <a:blip r:embed="rId4">
            <a:alphaModFix/>
          </a:blip>
          <a:stretch>
            <a:fillRect/>
          </a:stretch>
        </p:blipFill>
        <p:spPr>
          <a:xfrm>
            <a:off x="3698197" y="3821924"/>
            <a:ext cx="175825" cy="175825"/>
          </a:xfrm>
          <a:prstGeom prst="rect">
            <a:avLst/>
          </a:prstGeom>
          <a:noFill/>
          <a:ln>
            <a:noFill/>
          </a:ln>
        </p:spPr>
      </p:pic>
      <p:pic>
        <p:nvPicPr>
          <p:cNvPr id="888" name="Google Shape;888;p79"/>
          <p:cNvPicPr preferRelativeResize="0"/>
          <p:nvPr/>
        </p:nvPicPr>
        <p:blipFill>
          <a:blip r:embed="rId5">
            <a:alphaModFix/>
          </a:blip>
          <a:stretch>
            <a:fillRect/>
          </a:stretch>
        </p:blipFill>
        <p:spPr>
          <a:xfrm>
            <a:off x="3698200" y="4474547"/>
            <a:ext cx="175801" cy="162773"/>
          </a:xfrm>
          <a:prstGeom prst="rect">
            <a:avLst/>
          </a:prstGeom>
          <a:noFill/>
          <a:ln>
            <a:noFill/>
          </a:ln>
        </p:spPr>
      </p:pic>
      <p:sp>
        <p:nvSpPr>
          <p:cNvPr id="889" name="Google Shape;889;p79"/>
          <p:cNvSpPr txBox="1"/>
          <p:nvPr/>
        </p:nvSpPr>
        <p:spPr>
          <a:xfrm>
            <a:off x="4078050" y="3821925"/>
            <a:ext cx="1802100" cy="1266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800"/>
              </a:spcBef>
              <a:spcAft>
                <a:spcPts val="0"/>
              </a:spcAft>
              <a:buNone/>
            </a:pPr>
            <a:r>
              <a:rPr lang="en" sz="1000">
                <a:latin typeface="Rubik Medium"/>
                <a:ea typeface="Rubik Medium"/>
                <a:cs typeface="Rubik Medium"/>
                <a:sym typeface="Rubik Medium"/>
              </a:rPr>
              <a:t>Opening times</a:t>
            </a:r>
            <a:endParaRPr sz="850">
              <a:latin typeface="Rubik"/>
              <a:ea typeface="Rubik"/>
              <a:cs typeface="Rubik"/>
              <a:sym typeface="Rubik"/>
            </a:endParaRPr>
          </a:p>
          <a:p>
            <a:pPr indent="0" lvl="0" marL="0" rtl="0" algn="l">
              <a:lnSpc>
                <a:spcPct val="115000"/>
              </a:lnSpc>
              <a:spcBef>
                <a:spcPts val="300"/>
              </a:spcBef>
              <a:spcAft>
                <a:spcPts val="0"/>
              </a:spcAft>
              <a:buNone/>
            </a:pPr>
            <a:r>
              <a:rPr lang="en" sz="850">
                <a:latin typeface="Rubik"/>
                <a:ea typeface="Rubik"/>
                <a:cs typeface="Rubik"/>
                <a:sym typeface="Rubik"/>
              </a:rPr>
              <a:t>Our NEW STORE! </a:t>
            </a:r>
            <a:r>
              <a:rPr b="1" lang="en" sz="850">
                <a:latin typeface="Rubik"/>
                <a:ea typeface="Rubik"/>
                <a:cs typeface="Rubik"/>
                <a:sym typeface="Rubik"/>
              </a:rPr>
              <a:t>Currently booking by appointment only.  </a:t>
            </a:r>
            <a:endParaRPr b="1" sz="850">
              <a:latin typeface="Rubik"/>
              <a:ea typeface="Rubik"/>
              <a:cs typeface="Rubik"/>
              <a:sym typeface="Rubik"/>
            </a:endParaRPr>
          </a:p>
          <a:p>
            <a:pPr indent="0" lvl="0" marL="0" rtl="0" algn="l">
              <a:lnSpc>
                <a:spcPct val="115000"/>
              </a:lnSpc>
              <a:spcBef>
                <a:spcPts val="800"/>
              </a:spcBef>
              <a:spcAft>
                <a:spcPts val="0"/>
              </a:spcAft>
              <a:buNone/>
            </a:pPr>
            <a:r>
              <a:rPr lang="en" sz="1000">
                <a:latin typeface="Rubik Medium"/>
                <a:ea typeface="Rubik Medium"/>
                <a:cs typeface="Rubik Medium"/>
                <a:sym typeface="Rubik Medium"/>
              </a:rPr>
              <a:t>Contact</a:t>
            </a:r>
            <a:endParaRPr sz="1000">
              <a:latin typeface="Rubik Medium"/>
              <a:ea typeface="Rubik Medium"/>
              <a:cs typeface="Rubik Medium"/>
              <a:sym typeface="Rubik Medium"/>
            </a:endParaRPr>
          </a:p>
          <a:p>
            <a:pPr indent="0" lvl="0" marL="0" rtl="0" algn="l">
              <a:lnSpc>
                <a:spcPct val="115000"/>
              </a:lnSpc>
              <a:spcBef>
                <a:spcPts val="300"/>
              </a:spcBef>
              <a:spcAft>
                <a:spcPts val="0"/>
              </a:spcAft>
              <a:buNone/>
            </a:pPr>
            <a:r>
              <a:rPr lang="en" sz="850">
                <a:latin typeface="Rubik"/>
                <a:ea typeface="Rubik"/>
                <a:cs typeface="Rubik"/>
                <a:sym typeface="Rubik"/>
              </a:rPr>
              <a:t>newforest@fullycharged.com</a:t>
            </a:r>
            <a:endParaRPr sz="850">
              <a:latin typeface="Rubik"/>
              <a:ea typeface="Rubik"/>
              <a:cs typeface="Rubik"/>
              <a:sym typeface="Rubik"/>
            </a:endParaRPr>
          </a:p>
          <a:p>
            <a:pPr indent="0" lvl="0" marL="0" rtl="0" algn="l">
              <a:lnSpc>
                <a:spcPct val="115000"/>
              </a:lnSpc>
              <a:spcBef>
                <a:spcPts val="0"/>
              </a:spcBef>
              <a:spcAft>
                <a:spcPts val="0"/>
              </a:spcAft>
              <a:buNone/>
            </a:pPr>
            <a:r>
              <a:rPr lang="en" sz="850">
                <a:latin typeface="Rubik"/>
                <a:ea typeface="Rubik"/>
                <a:cs typeface="Rubik"/>
                <a:sym typeface="Rubik"/>
              </a:rPr>
              <a:t>07450233500</a:t>
            </a:r>
            <a:endParaRPr sz="850">
              <a:latin typeface="Rubik"/>
              <a:ea typeface="Rubik"/>
              <a:cs typeface="Rubik"/>
              <a:sym typeface="Rubik"/>
            </a:endParaRPr>
          </a:p>
          <a:p>
            <a:pPr indent="0" lvl="0" marL="0" rtl="0" algn="l">
              <a:lnSpc>
                <a:spcPct val="115000"/>
              </a:lnSpc>
              <a:spcBef>
                <a:spcPts val="0"/>
              </a:spcBef>
              <a:spcAft>
                <a:spcPts val="0"/>
              </a:spcAft>
              <a:buNone/>
            </a:pPr>
            <a:r>
              <a:t/>
            </a:r>
            <a:endParaRPr sz="850">
              <a:latin typeface="Rubik"/>
              <a:ea typeface="Rubik"/>
              <a:cs typeface="Rubik"/>
              <a:sym typeface="Rubik"/>
            </a:endParaRPr>
          </a:p>
        </p:txBody>
      </p:sp>
      <p:sp>
        <p:nvSpPr>
          <p:cNvPr id="890" name="Google Shape;890;p79"/>
          <p:cNvSpPr txBox="1"/>
          <p:nvPr/>
        </p:nvSpPr>
        <p:spPr>
          <a:xfrm>
            <a:off x="730250" y="3816400"/>
            <a:ext cx="28527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800">
                <a:solidFill>
                  <a:schemeClr val="accent1"/>
                </a:solidFill>
                <a:latin typeface="Rubik SemiBold"/>
                <a:ea typeface="Rubik SemiBold"/>
                <a:cs typeface="Rubik SemiBold"/>
                <a:sym typeface="Rubik SemiBold"/>
              </a:rPr>
              <a:t>NEW FOREST</a:t>
            </a:r>
            <a:endParaRPr sz="1800">
              <a:solidFill>
                <a:schemeClr val="accent1"/>
              </a:solidFill>
              <a:latin typeface="Rubik SemiBold"/>
              <a:ea typeface="Rubik SemiBold"/>
              <a:cs typeface="Rubik SemiBold"/>
              <a:sym typeface="Rubik SemiBold"/>
            </a:endParaRPr>
          </a:p>
          <a:p>
            <a:pPr indent="0" lvl="0" marL="0" rtl="0" algn="l">
              <a:spcBef>
                <a:spcPts val="0"/>
              </a:spcBef>
              <a:spcAft>
                <a:spcPts val="0"/>
              </a:spcAft>
              <a:buNone/>
            </a:pPr>
            <a:r>
              <a:rPr lang="en" sz="1200">
                <a:solidFill>
                  <a:schemeClr val="accent1"/>
                </a:solidFill>
                <a:latin typeface="Rubik SemiBold"/>
                <a:ea typeface="Rubik SemiBold"/>
                <a:cs typeface="Rubik SemiBold"/>
                <a:sym typeface="Rubik SemiBold"/>
              </a:rPr>
              <a:t>Rossley Cl, Highcliffe, Christchurch</a:t>
            </a:r>
            <a:endParaRPr sz="1200">
              <a:solidFill>
                <a:schemeClr val="accent1"/>
              </a:solidFill>
              <a:latin typeface="Rubik SemiBold"/>
              <a:ea typeface="Rubik SemiBold"/>
              <a:cs typeface="Rubik SemiBold"/>
              <a:sym typeface="Rubik SemiBold"/>
            </a:endParaRPr>
          </a:p>
          <a:p>
            <a:pPr indent="0" lvl="0" marL="0" rtl="0" algn="l">
              <a:spcBef>
                <a:spcPts val="0"/>
              </a:spcBef>
              <a:spcAft>
                <a:spcPts val="0"/>
              </a:spcAft>
              <a:buNone/>
            </a:pPr>
            <a:r>
              <a:t/>
            </a:r>
            <a:endParaRPr sz="1200">
              <a:solidFill>
                <a:schemeClr val="accent1"/>
              </a:solidFill>
              <a:latin typeface="Rubik SemiBold"/>
              <a:ea typeface="Rubik SemiBold"/>
              <a:cs typeface="Rubik SemiBold"/>
              <a:sym typeface="Rubik SemiBold"/>
            </a:endParaRPr>
          </a:p>
        </p:txBody>
      </p:sp>
      <p:sp>
        <p:nvSpPr>
          <p:cNvPr id="891" name="Google Shape;891;p79"/>
          <p:cNvSpPr txBox="1"/>
          <p:nvPr/>
        </p:nvSpPr>
        <p:spPr>
          <a:xfrm>
            <a:off x="730250" y="4313298"/>
            <a:ext cx="2302500" cy="582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850">
                <a:latin typeface="Rubik"/>
                <a:ea typeface="Rubik"/>
                <a:cs typeface="Rubik"/>
                <a:sym typeface="Rubik"/>
              </a:rPr>
              <a:t>Steve uses his cargo bike to carry his wingfoil board to get to hard to reach surf locations! He is our new store this year, so if you’re in the area come and say hi!</a:t>
            </a:r>
            <a:endParaRPr/>
          </a:p>
        </p:txBody>
      </p:sp>
      <p:sp>
        <p:nvSpPr>
          <p:cNvPr id="892" name="Google Shape;892;p79">
            <a:hlinkClick r:id="rId6"/>
          </p:cNvPr>
          <p:cNvSpPr/>
          <p:nvPr/>
        </p:nvSpPr>
        <p:spPr>
          <a:xfrm>
            <a:off x="6788013" y="4119318"/>
            <a:ext cx="1692000" cy="365700"/>
          </a:xfrm>
          <a:prstGeom prst="roundRect">
            <a:avLst>
              <a:gd fmla="val 7293" name="adj"/>
            </a:avLst>
          </a:prstGeom>
          <a:solidFill>
            <a:srgbClr val="00D1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br>
              <a:rPr lang="en" sz="800">
                <a:solidFill>
                  <a:srgbClr val="FFFFFF"/>
                </a:solidFill>
                <a:latin typeface="Rubik SemiBold"/>
                <a:ea typeface="Rubik SemiBold"/>
                <a:cs typeface="Rubik SemiBold"/>
                <a:sym typeface="Rubik SemiBold"/>
              </a:rPr>
            </a:br>
            <a:r>
              <a:rPr lang="en" sz="800">
                <a:solidFill>
                  <a:srgbClr val="FFFFFF"/>
                </a:solidFill>
                <a:latin typeface="Rubik SemiBold"/>
                <a:ea typeface="Rubik SemiBold"/>
                <a:cs typeface="Rubik SemiBold"/>
                <a:sym typeface="Rubik SemiBold"/>
              </a:rPr>
              <a:t>EMAIL OR CALL FOR A TEST-RIDE</a:t>
            </a:r>
            <a:endParaRPr sz="800">
              <a:solidFill>
                <a:srgbClr val="FFFFFF"/>
              </a:solidFill>
              <a:latin typeface="Rubik SemiBold"/>
              <a:ea typeface="Rubik SemiBold"/>
              <a:cs typeface="Rubik SemiBold"/>
              <a:sym typeface="Rubik SemiBold"/>
            </a:endParaRPr>
          </a:p>
          <a:p>
            <a:pPr indent="0" lvl="0" marL="0" rtl="0" algn="l">
              <a:spcBef>
                <a:spcPts val="0"/>
              </a:spcBef>
              <a:spcAft>
                <a:spcPts val="0"/>
              </a:spcAft>
              <a:buNone/>
            </a:pPr>
            <a:r>
              <a:t/>
            </a:r>
            <a:endParaRPr sz="800">
              <a:solidFill>
                <a:schemeClr val="lt1"/>
              </a:solidFill>
              <a:latin typeface="Rubik SemiBold"/>
              <a:ea typeface="Rubik SemiBold"/>
              <a:cs typeface="Rubik SemiBold"/>
              <a:sym typeface="Rubik SemiBold"/>
            </a:endParaRPr>
          </a:p>
        </p:txBody>
      </p:sp>
      <p:pic>
        <p:nvPicPr>
          <p:cNvPr id="893" name="Google Shape;893;p79"/>
          <p:cNvPicPr preferRelativeResize="0"/>
          <p:nvPr/>
        </p:nvPicPr>
        <p:blipFill>
          <a:blip r:embed="rId7">
            <a:alphaModFix/>
          </a:blip>
          <a:stretch>
            <a:fillRect/>
          </a:stretch>
        </p:blipFill>
        <p:spPr>
          <a:xfrm>
            <a:off x="5293631" y="0"/>
            <a:ext cx="3831795" cy="3689699"/>
          </a:xfrm>
          <a:prstGeom prst="rect">
            <a:avLst/>
          </a:prstGeom>
          <a:noFill/>
          <a:ln>
            <a:noFill/>
          </a:ln>
        </p:spPr>
      </p:pic>
      <p:pic>
        <p:nvPicPr>
          <p:cNvPr id="894" name="Google Shape;894;p79"/>
          <p:cNvPicPr preferRelativeResize="0"/>
          <p:nvPr/>
        </p:nvPicPr>
        <p:blipFill>
          <a:blip r:embed="rId8">
            <a:alphaModFix/>
          </a:blip>
          <a:stretch>
            <a:fillRect/>
          </a:stretch>
        </p:blipFill>
        <p:spPr>
          <a:xfrm>
            <a:off x="5312200" y="7"/>
            <a:ext cx="3831799" cy="3689692"/>
          </a:xfrm>
          <a:prstGeom prst="rect">
            <a:avLst/>
          </a:prstGeom>
          <a:noFill/>
          <a:ln>
            <a:noFill/>
          </a:ln>
        </p:spPr>
      </p:pic>
      <p:pic>
        <p:nvPicPr>
          <p:cNvPr id="895" name="Google Shape;895;p79"/>
          <p:cNvPicPr preferRelativeResize="0"/>
          <p:nvPr/>
        </p:nvPicPr>
        <p:blipFill>
          <a:blip r:embed="rId9">
            <a:alphaModFix/>
          </a:blip>
          <a:stretch>
            <a:fillRect/>
          </a:stretch>
        </p:blipFill>
        <p:spPr>
          <a:xfrm>
            <a:off x="0" y="0"/>
            <a:ext cx="5535898" cy="3689701"/>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80"/>
          <p:cNvSpPr txBox="1"/>
          <p:nvPr/>
        </p:nvSpPr>
        <p:spPr>
          <a:xfrm>
            <a:off x="476375" y="3705600"/>
            <a:ext cx="25584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a:solidFill>
                  <a:srgbClr val="00D160"/>
                </a:solidFill>
                <a:latin typeface="Rubik SemiBold"/>
                <a:ea typeface="Rubik SemiBold"/>
                <a:cs typeface="Rubik SemiBold"/>
                <a:sym typeface="Rubik SemiBold"/>
              </a:rPr>
              <a:t>LONDON SERVICE CENTRE</a:t>
            </a:r>
            <a:endParaRPr i="1">
              <a:solidFill>
                <a:srgbClr val="00D160"/>
              </a:solidFill>
              <a:latin typeface="Rubik SemiBold"/>
              <a:ea typeface="Rubik SemiBold"/>
              <a:cs typeface="Rubik SemiBold"/>
              <a:sym typeface="Rubik SemiBold"/>
            </a:endParaRPr>
          </a:p>
          <a:p>
            <a:pPr indent="0" lvl="0" marL="0" rtl="0" algn="l">
              <a:lnSpc>
                <a:spcPct val="115000"/>
              </a:lnSpc>
              <a:spcBef>
                <a:spcPts val="0"/>
              </a:spcBef>
              <a:spcAft>
                <a:spcPts val="0"/>
              </a:spcAft>
              <a:buNone/>
            </a:pPr>
            <a:r>
              <a:rPr lang="en" sz="900" u="sng">
                <a:solidFill>
                  <a:schemeClr val="hlink"/>
                </a:solidFill>
                <a:latin typeface="Rubik Light"/>
                <a:ea typeface="Rubik Light"/>
                <a:cs typeface="Rubik Light"/>
                <a:sym typeface="Rubik Light"/>
                <a:hlinkClick r:id="rId3"/>
              </a:rPr>
              <a:t>891-894 Holyrood St, London SE1 2EL</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Our genius engineers are standing by to answer any eBike related enquiry. </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t/>
            </a:r>
            <a:endParaRPr sz="1000">
              <a:solidFill>
                <a:srgbClr val="9E9E9E"/>
              </a:solidFill>
              <a:latin typeface="Rubik"/>
              <a:ea typeface="Rubik"/>
              <a:cs typeface="Rubik"/>
              <a:sym typeface="Rubik"/>
            </a:endParaRPr>
          </a:p>
          <a:p>
            <a:pPr indent="0" lvl="0" marL="0" rtl="0" algn="l">
              <a:lnSpc>
                <a:spcPct val="115000"/>
              </a:lnSpc>
              <a:spcBef>
                <a:spcPts val="0"/>
              </a:spcBef>
              <a:spcAft>
                <a:spcPts val="0"/>
              </a:spcAft>
              <a:buNone/>
            </a:pPr>
            <a:r>
              <a:t/>
            </a:r>
            <a:endParaRPr sz="1000">
              <a:solidFill>
                <a:srgbClr val="9E9E9E"/>
              </a:solidFill>
              <a:latin typeface="Rubik"/>
              <a:ea typeface="Rubik"/>
              <a:cs typeface="Rubik"/>
              <a:sym typeface="Rubik"/>
            </a:endParaRPr>
          </a:p>
        </p:txBody>
      </p:sp>
      <p:sp>
        <p:nvSpPr>
          <p:cNvPr id="901" name="Google Shape;901;p80"/>
          <p:cNvSpPr txBox="1"/>
          <p:nvPr/>
        </p:nvSpPr>
        <p:spPr>
          <a:xfrm>
            <a:off x="3448000" y="3705600"/>
            <a:ext cx="2498100" cy="115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accent1"/>
                </a:solidFill>
                <a:latin typeface="Rubik"/>
                <a:ea typeface="Rubik"/>
                <a:cs typeface="Rubik"/>
                <a:sym typeface="Rubik"/>
              </a:rPr>
              <a:t>Opening Hours:</a:t>
            </a:r>
            <a:endParaRPr b="1" sz="1000">
              <a:solidFill>
                <a:schemeClr val="accent1"/>
              </a:solidFill>
              <a:latin typeface="Rubik"/>
              <a:ea typeface="Rubik"/>
              <a:cs typeface="Rubik"/>
              <a:sym typeface="Rubik"/>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Monday - Wednesday: 9 am - 5 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Thursday: 9.30 am - 5 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Friday: 9am - 5 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rPr lang="en" sz="900">
                <a:solidFill>
                  <a:srgbClr val="9E9E9E"/>
                </a:solidFill>
                <a:latin typeface="Rubik Light"/>
                <a:ea typeface="Rubik Light"/>
                <a:cs typeface="Rubik Light"/>
                <a:sym typeface="Rubik Light"/>
              </a:rPr>
              <a:t>Saturday: 10 am - 4 pm</a:t>
            </a:r>
            <a:endParaRPr sz="900">
              <a:solidFill>
                <a:srgbClr val="9E9E9E"/>
              </a:solidFill>
              <a:latin typeface="Rubik Light"/>
              <a:ea typeface="Rubik Light"/>
              <a:cs typeface="Rubik Light"/>
              <a:sym typeface="Rubik Light"/>
            </a:endParaRPr>
          </a:p>
          <a:p>
            <a:pPr indent="0" lvl="0" marL="0" rtl="0" algn="l">
              <a:lnSpc>
                <a:spcPct val="115000"/>
              </a:lnSpc>
              <a:spcBef>
                <a:spcPts val="0"/>
              </a:spcBef>
              <a:spcAft>
                <a:spcPts val="0"/>
              </a:spcAft>
              <a:buNone/>
            </a:pPr>
            <a:r>
              <a:t/>
            </a:r>
            <a:endParaRPr sz="1000">
              <a:solidFill>
                <a:srgbClr val="9E9E9E"/>
              </a:solidFill>
              <a:latin typeface="Rubik"/>
              <a:ea typeface="Rubik"/>
              <a:cs typeface="Rubik"/>
              <a:sym typeface="Rubik"/>
            </a:endParaRPr>
          </a:p>
        </p:txBody>
      </p:sp>
      <p:pic>
        <p:nvPicPr>
          <p:cNvPr id="902" name="Google Shape;902;p80"/>
          <p:cNvPicPr preferRelativeResize="0"/>
          <p:nvPr/>
        </p:nvPicPr>
        <p:blipFill>
          <a:blip r:embed="rId4">
            <a:alphaModFix/>
          </a:blip>
          <a:stretch>
            <a:fillRect/>
          </a:stretch>
        </p:blipFill>
        <p:spPr>
          <a:xfrm>
            <a:off x="342900" y="3829662"/>
            <a:ext cx="130477" cy="186849"/>
          </a:xfrm>
          <a:prstGeom prst="rect">
            <a:avLst/>
          </a:prstGeom>
          <a:noFill/>
          <a:ln>
            <a:noFill/>
          </a:ln>
        </p:spPr>
      </p:pic>
      <p:pic>
        <p:nvPicPr>
          <p:cNvPr id="903" name="Google Shape;903;p80"/>
          <p:cNvPicPr preferRelativeResize="0"/>
          <p:nvPr/>
        </p:nvPicPr>
        <p:blipFill>
          <a:blip r:embed="rId5">
            <a:alphaModFix/>
          </a:blip>
          <a:stretch>
            <a:fillRect/>
          </a:stretch>
        </p:blipFill>
        <p:spPr>
          <a:xfrm>
            <a:off x="8781300" y="132595"/>
            <a:ext cx="210312" cy="210312"/>
          </a:xfrm>
          <a:prstGeom prst="rect">
            <a:avLst/>
          </a:prstGeom>
          <a:noFill/>
          <a:ln>
            <a:noFill/>
          </a:ln>
        </p:spPr>
      </p:pic>
      <p:pic>
        <p:nvPicPr>
          <p:cNvPr id="904" name="Google Shape;904;p80"/>
          <p:cNvPicPr preferRelativeResize="0"/>
          <p:nvPr/>
        </p:nvPicPr>
        <p:blipFill>
          <a:blip r:embed="rId6">
            <a:alphaModFix/>
          </a:blip>
          <a:stretch>
            <a:fillRect/>
          </a:stretch>
        </p:blipFill>
        <p:spPr>
          <a:xfrm>
            <a:off x="3272172" y="3823125"/>
            <a:ext cx="175825" cy="175825"/>
          </a:xfrm>
          <a:prstGeom prst="rect">
            <a:avLst/>
          </a:prstGeom>
          <a:noFill/>
          <a:ln>
            <a:noFill/>
          </a:ln>
        </p:spPr>
      </p:pic>
      <p:pic>
        <p:nvPicPr>
          <p:cNvPr id="905" name="Google Shape;905;p80"/>
          <p:cNvPicPr preferRelativeResize="0"/>
          <p:nvPr/>
        </p:nvPicPr>
        <p:blipFill rotWithShape="1">
          <a:blip r:embed="rId7">
            <a:alphaModFix/>
          </a:blip>
          <a:srcRect b="3025" l="-300" r="300" t="5307"/>
          <a:stretch/>
        </p:blipFill>
        <p:spPr>
          <a:xfrm>
            <a:off x="6645900" y="3564775"/>
            <a:ext cx="2498100" cy="1578725"/>
          </a:xfrm>
          <a:prstGeom prst="rect">
            <a:avLst/>
          </a:prstGeom>
          <a:noFill/>
          <a:ln>
            <a:noFill/>
          </a:ln>
        </p:spPr>
      </p:pic>
      <p:sp>
        <p:nvSpPr>
          <p:cNvPr id="906" name="Google Shape;906;p80"/>
          <p:cNvSpPr txBox="1"/>
          <p:nvPr/>
        </p:nvSpPr>
        <p:spPr>
          <a:xfrm>
            <a:off x="3448000" y="4589750"/>
            <a:ext cx="2498100" cy="3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accent1"/>
                </a:solidFill>
                <a:latin typeface="Rubik"/>
                <a:ea typeface="Rubik"/>
                <a:cs typeface="Rubik"/>
                <a:sym typeface="Rubik"/>
              </a:rPr>
              <a:t>Contact - </a:t>
            </a:r>
            <a:r>
              <a:rPr lang="en" sz="900">
                <a:solidFill>
                  <a:srgbClr val="9E9E9E"/>
                </a:solidFill>
                <a:latin typeface="Rubik Light"/>
                <a:ea typeface="Rubik Light"/>
                <a:cs typeface="Rubik Light"/>
                <a:sym typeface="Rubik Light"/>
              </a:rPr>
              <a:t>0207 111 0977</a:t>
            </a:r>
            <a:endParaRPr sz="900">
              <a:solidFill>
                <a:srgbClr val="9E9E9E"/>
              </a:solidFill>
              <a:latin typeface="Rubik Light"/>
              <a:ea typeface="Rubik Light"/>
              <a:cs typeface="Rubik Light"/>
              <a:sym typeface="Rubik Light"/>
            </a:endParaRPr>
          </a:p>
        </p:txBody>
      </p:sp>
      <p:pic>
        <p:nvPicPr>
          <p:cNvPr id="907" name="Google Shape;907;p80"/>
          <p:cNvPicPr preferRelativeResize="0"/>
          <p:nvPr/>
        </p:nvPicPr>
        <p:blipFill>
          <a:blip r:embed="rId8">
            <a:alphaModFix/>
          </a:blip>
          <a:stretch>
            <a:fillRect/>
          </a:stretch>
        </p:blipFill>
        <p:spPr>
          <a:xfrm>
            <a:off x="3259738" y="4687124"/>
            <a:ext cx="175801" cy="162773"/>
          </a:xfrm>
          <a:prstGeom prst="rect">
            <a:avLst/>
          </a:prstGeom>
          <a:noFill/>
          <a:ln>
            <a:noFill/>
          </a:ln>
        </p:spPr>
      </p:pic>
      <p:pic>
        <p:nvPicPr>
          <p:cNvPr id="908" name="Google Shape;908;p80"/>
          <p:cNvPicPr preferRelativeResize="0"/>
          <p:nvPr/>
        </p:nvPicPr>
        <p:blipFill>
          <a:blip r:embed="rId5">
            <a:alphaModFix/>
          </a:blip>
          <a:stretch>
            <a:fillRect/>
          </a:stretch>
        </p:blipFill>
        <p:spPr>
          <a:xfrm>
            <a:off x="8781300" y="4780795"/>
            <a:ext cx="210312" cy="210312"/>
          </a:xfrm>
          <a:prstGeom prst="rect">
            <a:avLst/>
          </a:prstGeom>
          <a:noFill/>
          <a:ln>
            <a:noFill/>
          </a:ln>
        </p:spPr>
      </p:pic>
      <p:pic>
        <p:nvPicPr>
          <p:cNvPr id="909" name="Google Shape;909;p80"/>
          <p:cNvPicPr preferRelativeResize="0"/>
          <p:nvPr/>
        </p:nvPicPr>
        <p:blipFill>
          <a:blip r:embed="rId9">
            <a:alphaModFix/>
          </a:blip>
          <a:stretch>
            <a:fillRect/>
          </a:stretch>
        </p:blipFill>
        <p:spPr>
          <a:xfrm>
            <a:off x="7969388" y="4767076"/>
            <a:ext cx="649223" cy="237744"/>
          </a:xfrm>
          <a:prstGeom prst="rect">
            <a:avLst/>
          </a:prstGeom>
          <a:noFill/>
          <a:ln>
            <a:noFill/>
          </a:ln>
        </p:spPr>
      </p:pic>
      <p:pic>
        <p:nvPicPr>
          <p:cNvPr id="910" name="Google Shape;910;p80"/>
          <p:cNvPicPr preferRelativeResize="0"/>
          <p:nvPr/>
        </p:nvPicPr>
        <p:blipFill>
          <a:blip r:embed="rId10">
            <a:alphaModFix/>
          </a:blip>
          <a:stretch>
            <a:fillRect/>
          </a:stretch>
        </p:blipFill>
        <p:spPr>
          <a:xfrm>
            <a:off x="0" y="-325875"/>
            <a:ext cx="6138225" cy="3821850"/>
          </a:xfrm>
          <a:prstGeom prst="rect">
            <a:avLst/>
          </a:prstGeom>
          <a:noFill/>
          <a:ln>
            <a:noFill/>
          </a:ln>
        </p:spPr>
      </p:pic>
      <p:pic>
        <p:nvPicPr>
          <p:cNvPr id="911" name="Google Shape;911;p80"/>
          <p:cNvPicPr preferRelativeResize="0"/>
          <p:nvPr/>
        </p:nvPicPr>
        <p:blipFill>
          <a:blip r:embed="rId11">
            <a:alphaModFix/>
          </a:blip>
          <a:stretch>
            <a:fillRect/>
          </a:stretch>
        </p:blipFill>
        <p:spPr>
          <a:xfrm>
            <a:off x="6585600" y="-3325"/>
            <a:ext cx="2558397" cy="1705196"/>
          </a:xfrm>
          <a:prstGeom prst="rect">
            <a:avLst/>
          </a:prstGeom>
          <a:noFill/>
          <a:ln>
            <a:noFill/>
          </a:ln>
        </p:spPr>
      </p:pic>
      <p:pic>
        <p:nvPicPr>
          <p:cNvPr id="912" name="Google Shape;912;p80"/>
          <p:cNvPicPr preferRelativeResize="0"/>
          <p:nvPr/>
        </p:nvPicPr>
        <p:blipFill>
          <a:blip r:embed="rId12">
            <a:alphaModFix/>
          </a:blip>
          <a:stretch>
            <a:fillRect/>
          </a:stretch>
        </p:blipFill>
        <p:spPr>
          <a:xfrm>
            <a:off x="6585600" y="1780725"/>
            <a:ext cx="2558397" cy="1705202"/>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81"/>
          <p:cNvSpPr txBox="1"/>
          <p:nvPr/>
        </p:nvSpPr>
        <p:spPr>
          <a:xfrm>
            <a:off x="2562750" y="916605"/>
            <a:ext cx="4018500" cy="30786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lang="en" sz="1100">
                <a:solidFill>
                  <a:schemeClr val="lt1"/>
                </a:solidFill>
                <a:latin typeface="Rubik Light"/>
                <a:ea typeface="Rubik Light"/>
                <a:cs typeface="Rubik Light"/>
                <a:sym typeface="Rubik Light"/>
              </a:rPr>
              <a:t>We hope you have enjoyed this introductory </a:t>
            </a:r>
            <a:endParaRPr sz="1100">
              <a:solidFill>
                <a:schemeClr val="lt1"/>
              </a:solidFill>
              <a:latin typeface="Rubik Light"/>
              <a:ea typeface="Rubik Light"/>
              <a:cs typeface="Rubik Light"/>
              <a:sym typeface="Rubik Light"/>
            </a:endParaRPr>
          </a:p>
          <a:p>
            <a:pPr indent="0" lvl="0" marL="0" rtl="0" algn="ctr">
              <a:lnSpc>
                <a:spcPct val="100000"/>
              </a:lnSpc>
              <a:spcBef>
                <a:spcPts val="0"/>
              </a:spcBef>
              <a:spcAft>
                <a:spcPts val="0"/>
              </a:spcAft>
              <a:buNone/>
            </a:pPr>
            <a:r>
              <a:rPr lang="en" sz="1100">
                <a:solidFill>
                  <a:schemeClr val="lt1"/>
                </a:solidFill>
                <a:latin typeface="Rubik Light"/>
                <a:ea typeface="Rubik Light"/>
                <a:cs typeface="Rubik Light"/>
                <a:sym typeface="Rubik Light"/>
              </a:rPr>
              <a:t>buying guide to Moustache.</a:t>
            </a:r>
            <a:endParaRPr sz="1100">
              <a:solidFill>
                <a:schemeClr val="lt1"/>
              </a:solidFill>
              <a:latin typeface="Rubik Light"/>
              <a:ea typeface="Rubik Light"/>
              <a:cs typeface="Rubik Light"/>
              <a:sym typeface="Rubik Light"/>
            </a:endParaRPr>
          </a:p>
          <a:p>
            <a:pPr indent="0" lvl="0" marL="0" rtl="0" algn="ctr">
              <a:lnSpc>
                <a:spcPct val="100000"/>
              </a:lnSpc>
              <a:spcBef>
                <a:spcPts val="0"/>
              </a:spcBef>
              <a:spcAft>
                <a:spcPts val="0"/>
              </a:spcAft>
              <a:buNone/>
            </a:pPr>
            <a:r>
              <a:t/>
            </a:r>
            <a:endParaRPr sz="1100">
              <a:solidFill>
                <a:schemeClr val="lt1"/>
              </a:solidFill>
              <a:latin typeface="Rubik Light"/>
              <a:ea typeface="Rubik Light"/>
              <a:cs typeface="Rubik Light"/>
              <a:sym typeface="Rubik Light"/>
            </a:endParaRPr>
          </a:p>
          <a:p>
            <a:pPr indent="0" lvl="0" marL="0" rtl="0" algn="ctr">
              <a:lnSpc>
                <a:spcPct val="100000"/>
              </a:lnSpc>
              <a:spcBef>
                <a:spcPts val="0"/>
              </a:spcBef>
              <a:spcAft>
                <a:spcPts val="0"/>
              </a:spcAft>
              <a:buNone/>
            </a:pPr>
            <a:r>
              <a:rPr b="1" lang="en" sz="1100">
                <a:solidFill>
                  <a:schemeClr val="lt1"/>
                </a:solidFill>
                <a:latin typeface="Rubik"/>
                <a:ea typeface="Rubik"/>
                <a:cs typeface="Rubik"/>
                <a:sym typeface="Rubik"/>
              </a:rPr>
              <a:t>Of course, this is only the beginning of your fantastic new journey into riding what we consider to be the very best in eBike technology, but we hope this has gone some way to helping you out!   </a:t>
            </a:r>
            <a:r>
              <a:rPr lang="en" sz="1100">
                <a:solidFill>
                  <a:schemeClr val="lt1"/>
                </a:solidFill>
                <a:latin typeface="Rubik Light"/>
                <a:ea typeface="Rubik Light"/>
                <a:cs typeface="Rubik Light"/>
                <a:sym typeface="Rubik Light"/>
              </a:rPr>
              <a:t>We have more information on our products in their specific product pages so please do check them out.  </a:t>
            </a:r>
            <a:endParaRPr sz="1100">
              <a:solidFill>
                <a:schemeClr val="lt1"/>
              </a:solidFill>
              <a:latin typeface="Rubik Light"/>
              <a:ea typeface="Rubik Light"/>
              <a:cs typeface="Rubik Light"/>
              <a:sym typeface="Rubik Light"/>
            </a:endParaRPr>
          </a:p>
          <a:p>
            <a:pPr indent="0" lvl="0" marL="0" rtl="0" algn="ctr">
              <a:lnSpc>
                <a:spcPct val="100000"/>
              </a:lnSpc>
              <a:spcBef>
                <a:spcPts val="0"/>
              </a:spcBef>
              <a:spcAft>
                <a:spcPts val="0"/>
              </a:spcAft>
              <a:buNone/>
            </a:pPr>
            <a:r>
              <a:t/>
            </a:r>
            <a:endParaRPr sz="1100">
              <a:solidFill>
                <a:schemeClr val="lt1"/>
              </a:solidFill>
              <a:latin typeface="Rubik Light"/>
              <a:ea typeface="Rubik Light"/>
              <a:cs typeface="Rubik Light"/>
              <a:sym typeface="Rubik Light"/>
            </a:endParaRPr>
          </a:p>
          <a:p>
            <a:pPr indent="0" lvl="0" marL="0" rtl="0" algn="ctr">
              <a:lnSpc>
                <a:spcPct val="100000"/>
              </a:lnSpc>
              <a:spcBef>
                <a:spcPts val="0"/>
              </a:spcBef>
              <a:spcAft>
                <a:spcPts val="0"/>
              </a:spcAft>
              <a:buNone/>
            </a:pPr>
            <a:r>
              <a:rPr b="1" lang="en" sz="1100">
                <a:solidFill>
                  <a:schemeClr val="lt1"/>
                </a:solidFill>
                <a:latin typeface="Rubik"/>
                <a:ea typeface="Rubik"/>
                <a:cs typeface="Rubik"/>
                <a:sym typeface="Rubik"/>
              </a:rPr>
              <a:t>We are also just a phone call away, so don’t hesitate to book in for a Moustache consultation to find out more about the bike of your dreams! </a:t>
            </a:r>
            <a:endParaRPr b="1" sz="1100">
              <a:solidFill>
                <a:schemeClr val="lt1"/>
              </a:solidFill>
              <a:latin typeface="Rubik"/>
              <a:ea typeface="Rubik"/>
              <a:cs typeface="Rubik"/>
              <a:sym typeface="Rubik"/>
            </a:endParaRPr>
          </a:p>
          <a:p>
            <a:pPr indent="0" lvl="0" marL="0" rtl="0" algn="ctr">
              <a:lnSpc>
                <a:spcPct val="100000"/>
              </a:lnSpc>
              <a:spcBef>
                <a:spcPts val="0"/>
              </a:spcBef>
              <a:spcAft>
                <a:spcPts val="0"/>
              </a:spcAft>
              <a:buNone/>
            </a:pPr>
            <a:r>
              <a:t/>
            </a:r>
            <a:endParaRPr sz="1100">
              <a:solidFill>
                <a:schemeClr val="lt1"/>
              </a:solidFill>
              <a:latin typeface="Rubik Light"/>
              <a:ea typeface="Rubik Light"/>
              <a:cs typeface="Rubik Light"/>
              <a:sym typeface="Rubik Light"/>
            </a:endParaRPr>
          </a:p>
          <a:p>
            <a:pPr indent="0" lvl="0" marL="0" rtl="0" algn="ctr">
              <a:lnSpc>
                <a:spcPct val="100000"/>
              </a:lnSpc>
              <a:spcBef>
                <a:spcPts val="0"/>
              </a:spcBef>
              <a:spcAft>
                <a:spcPts val="0"/>
              </a:spcAft>
              <a:buNone/>
            </a:pPr>
            <a:r>
              <a:rPr lang="en" sz="1100">
                <a:solidFill>
                  <a:schemeClr val="lt1"/>
                </a:solidFill>
                <a:latin typeface="Rubik Light"/>
                <a:ea typeface="Rubik Light"/>
                <a:cs typeface="Rubik Light"/>
                <a:sym typeface="Rubik Light"/>
              </a:rPr>
              <a:t>Thank you and hopefully hear from you soon,</a:t>
            </a:r>
            <a:endParaRPr sz="1100">
              <a:solidFill>
                <a:schemeClr val="lt1"/>
              </a:solidFill>
              <a:latin typeface="Rubik Light"/>
              <a:ea typeface="Rubik Light"/>
              <a:cs typeface="Rubik Light"/>
              <a:sym typeface="Rubik Light"/>
            </a:endParaRPr>
          </a:p>
          <a:p>
            <a:pPr indent="0" lvl="0" marL="0" rtl="0" algn="ctr">
              <a:lnSpc>
                <a:spcPct val="100000"/>
              </a:lnSpc>
              <a:spcBef>
                <a:spcPts val="0"/>
              </a:spcBef>
              <a:spcAft>
                <a:spcPts val="0"/>
              </a:spcAft>
              <a:buNone/>
            </a:pPr>
            <a:r>
              <a:t/>
            </a:r>
            <a:endParaRPr sz="1000">
              <a:solidFill>
                <a:schemeClr val="lt1"/>
              </a:solidFill>
              <a:latin typeface="Rubik Light"/>
              <a:ea typeface="Rubik Light"/>
              <a:cs typeface="Rubik Light"/>
              <a:sym typeface="Rubik Light"/>
            </a:endParaRPr>
          </a:p>
          <a:p>
            <a:pPr indent="0" lvl="0" marL="0" rtl="0" algn="ctr">
              <a:lnSpc>
                <a:spcPct val="100000"/>
              </a:lnSpc>
              <a:spcBef>
                <a:spcPts val="0"/>
              </a:spcBef>
              <a:spcAft>
                <a:spcPts val="0"/>
              </a:spcAft>
              <a:buNone/>
            </a:pPr>
            <a:r>
              <a:t/>
            </a:r>
            <a:endParaRPr sz="1000">
              <a:solidFill>
                <a:schemeClr val="lt1"/>
              </a:solidFill>
              <a:latin typeface="Rubik Light"/>
              <a:ea typeface="Rubik Light"/>
              <a:cs typeface="Rubik Light"/>
              <a:sym typeface="Rubik Light"/>
            </a:endParaRPr>
          </a:p>
          <a:p>
            <a:pPr indent="0" lvl="0" marL="0" rtl="0" algn="ctr">
              <a:lnSpc>
                <a:spcPct val="100000"/>
              </a:lnSpc>
              <a:spcBef>
                <a:spcPts val="0"/>
              </a:spcBef>
              <a:spcAft>
                <a:spcPts val="0"/>
              </a:spcAft>
              <a:buNone/>
            </a:pPr>
            <a:r>
              <a:rPr i="1" lang="en" sz="1500">
                <a:solidFill>
                  <a:schemeClr val="lt1"/>
                </a:solidFill>
                <a:latin typeface="Rubik Light"/>
                <a:ea typeface="Rubik Light"/>
                <a:cs typeface="Rubik Light"/>
                <a:sym typeface="Rubik Light"/>
              </a:rPr>
              <a:t>Ben and </a:t>
            </a:r>
            <a:r>
              <a:rPr i="1" lang="en" sz="1500">
                <a:solidFill>
                  <a:schemeClr val="lt1"/>
                </a:solidFill>
                <a:latin typeface="Rubik Light"/>
                <a:ea typeface="Rubik Light"/>
                <a:cs typeface="Rubik Light"/>
                <a:sym typeface="Rubik Light"/>
              </a:rPr>
              <a:t>The Team</a:t>
            </a:r>
            <a:endParaRPr i="1" sz="1500">
              <a:solidFill>
                <a:schemeClr val="lt1"/>
              </a:solidFill>
              <a:latin typeface="Rubik Light"/>
              <a:ea typeface="Rubik Light"/>
              <a:cs typeface="Rubik Light"/>
              <a:sym typeface="Rubik Light"/>
            </a:endParaRPr>
          </a:p>
        </p:txBody>
      </p:sp>
      <p:pic>
        <p:nvPicPr>
          <p:cNvPr id="918" name="Google Shape;918;p81"/>
          <p:cNvPicPr preferRelativeResize="0"/>
          <p:nvPr/>
        </p:nvPicPr>
        <p:blipFill>
          <a:blip r:embed="rId3">
            <a:alphaModFix/>
          </a:blip>
          <a:stretch>
            <a:fillRect/>
          </a:stretch>
        </p:blipFill>
        <p:spPr>
          <a:xfrm>
            <a:off x="3740533" y="3995201"/>
            <a:ext cx="1585702" cy="285950"/>
          </a:xfrm>
          <a:prstGeom prst="rect">
            <a:avLst/>
          </a:prstGeom>
          <a:noFill/>
          <a:ln>
            <a:noFill/>
          </a:ln>
        </p:spPr>
      </p:pic>
      <p:pic>
        <p:nvPicPr>
          <p:cNvPr id="919" name="Google Shape;919;p81"/>
          <p:cNvPicPr preferRelativeResize="0"/>
          <p:nvPr/>
        </p:nvPicPr>
        <p:blipFill>
          <a:blip r:embed="rId4">
            <a:alphaModFix/>
          </a:blip>
          <a:stretch>
            <a:fillRect/>
          </a:stretch>
        </p:blipFill>
        <p:spPr>
          <a:xfrm>
            <a:off x="8350648" y="4766058"/>
            <a:ext cx="644950" cy="23568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2B292E"/>
      </a:dk1>
      <a:lt1>
        <a:srgbClr val="FFFFFF"/>
      </a:lt1>
      <a:dk2>
        <a:srgbClr val="2B292E"/>
      </a:dk2>
      <a:lt2>
        <a:srgbClr val="C4C4C4"/>
      </a:lt2>
      <a:accent1>
        <a:srgbClr val="00D160"/>
      </a:accent1>
      <a:accent2>
        <a:srgbClr val="83FFBC"/>
      </a:accent2>
      <a:accent3>
        <a:srgbClr val="4A86E8"/>
      </a:accent3>
      <a:accent4>
        <a:srgbClr val="FFAB40"/>
      </a:accent4>
      <a:accent5>
        <a:srgbClr val="0097A7"/>
      </a:accent5>
      <a:accent6>
        <a:srgbClr val="EEFF41"/>
      </a:accent6>
      <a:hlink>
        <a:srgbClr val="00D1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2B292E"/>
      </a:dk1>
      <a:lt1>
        <a:srgbClr val="FFFFFF"/>
      </a:lt1>
      <a:dk2>
        <a:srgbClr val="2B292E"/>
      </a:dk2>
      <a:lt2>
        <a:srgbClr val="C4C4C4"/>
      </a:lt2>
      <a:accent1>
        <a:srgbClr val="00D160"/>
      </a:accent1>
      <a:accent2>
        <a:srgbClr val="83FFBC"/>
      </a:accent2>
      <a:accent3>
        <a:srgbClr val="4A86E8"/>
      </a:accent3>
      <a:accent4>
        <a:srgbClr val="FFAB40"/>
      </a:accent4>
      <a:accent5>
        <a:srgbClr val="36B872"/>
      </a:accent5>
      <a:accent6>
        <a:srgbClr val="EEFF41"/>
      </a:accent6>
      <a:hlink>
        <a:srgbClr val="00D1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